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1" r:id="rId2"/>
  </p:sldMasterIdLst>
  <p:notesMasterIdLst>
    <p:notesMasterId r:id="rId29"/>
  </p:notesMasterIdLst>
  <p:sldIdLst>
    <p:sldId id="256" r:id="rId3"/>
    <p:sldId id="257" r:id="rId4"/>
    <p:sldId id="258" r:id="rId5"/>
    <p:sldId id="291" r:id="rId6"/>
    <p:sldId id="301" r:id="rId7"/>
    <p:sldId id="282" r:id="rId8"/>
    <p:sldId id="283" r:id="rId9"/>
    <p:sldId id="284" r:id="rId10"/>
    <p:sldId id="285" r:id="rId11"/>
    <p:sldId id="292" r:id="rId12"/>
    <p:sldId id="315" r:id="rId13"/>
    <p:sldId id="288" r:id="rId14"/>
    <p:sldId id="312" r:id="rId15"/>
    <p:sldId id="316" r:id="rId16"/>
    <p:sldId id="317" r:id="rId17"/>
    <p:sldId id="298" r:id="rId18"/>
    <p:sldId id="290" r:id="rId19"/>
    <p:sldId id="297" r:id="rId20"/>
    <p:sldId id="296" r:id="rId21"/>
    <p:sldId id="313" r:id="rId22"/>
    <p:sldId id="314" r:id="rId23"/>
    <p:sldId id="310" r:id="rId24"/>
    <p:sldId id="308" r:id="rId25"/>
    <p:sldId id="304" r:id="rId26"/>
    <p:sldId id="307" r:id="rId27"/>
    <p:sldId id="309"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316" autoAdjust="0"/>
  </p:normalViewPr>
  <p:slideViewPr>
    <p:cSldViewPr>
      <p:cViewPr varScale="1">
        <p:scale>
          <a:sx n="75" d="100"/>
          <a:sy n="75" d="100"/>
        </p:scale>
        <p:origin x="1824"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A13D7A-B60B-47B5-9C51-375A5445BBA8}" type="datetimeFigureOut">
              <a:rPr lang="en-GB" smtClean="0"/>
              <a:t>31/10/2018</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A06C22-4734-45F7-BC9E-9BAE67D773CD}" type="slidenum">
              <a:rPr lang="en-GB" smtClean="0"/>
              <a:t>‹#›</a:t>
            </a:fld>
            <a:endParaRPr lang="en-GB"/>
          </a:p>
        </p:txBody>
      </p:sp>
    </p:spTree>
    <p:extLst>
      <p:ext uri="{BB962C8B-B14F-4D97-AF65-F5344CB8AC3E}">
        <p14:creationId xmlns:p14="http://schemas.microsoft.com/office/powerpoint/2010/main" val="277221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Ncas</a:t>
            </a:r>
            <a:r>
              <a:rPr lang="en-GB" dirty="0" smtClean="0"/>
              <a:t> carries</a:t>
            </a:r>
            <a:r>
              <a:rPr lang="en-GB" baseline="0" dirty="0" smtClean="0"/>
              <a:t> out research in</a:t>
            </a:r>
          </a:p>
          <a:p>
            <a:r>
              <a:rPr lang="en-GB" baseline="0" dirty="0" smtClean="0"/>
              <a:t>- The science of climate change, including modelling and predictions</a:t>
            </a:r>
          </a:p>
          <a:p>
            <a:r>
              <a:rPr lang="en-GB" baseline="0" dirty="0" smtClean="0"/>
              <a:t>- Atmospheric composition, including air quality</a:t>
            </a:r>
          </a:p>
          <a:p>
            <a:r>
              <a:rPr lang="en-GB" baseline="0" dirty="0" smtClean="0"/>
              <a:t>- Weather, including hazardous weather</a:t>
            </a:r>
          </a:p>
          <a:p>
            <a:pPr marL="0" indent="0">
              <a:buFontTx/>
              <a:buNone/>
            </a:pPr>
            <a:r>
              <a:rPr lang="en-GB" baseline="0" dirty="0" smtClean="0"/>
              <a:t>- Technologies for observing and modelling the atmosphere</a:t>
            </a:r>
          </a:p>
          <a:p>
            <a:pPr marL="171450" indent="-171450">
              <a:buFontTx/>
              <a:buChar char="-"/>
            </a:pPr>
            <a:endParaRPr lang="en-GB" baseline="0" dirty="0" smtClean="0"/>
          </a:p>
          <a:p>
            <a:pPr marL="171450" indent="-171450">
              <a:buFontTx/>
              <a:buChar char="-"/>
            </a:pPr>
            <a:r>
              <a:rPr lang="en-GB" baseline="0" dirty="0" smtClean="0"/>
              <a:t>Plus national facilities to support atmospheric science for the whole of NERC and the wider academic community:</a:t>
            </a:r>
          </a:p>
          <a:p>
            <a:pPr marL="0" indent="0">
              <a:buFontTx/>
              <a:buNone/>
            </a:pPr>
            <a:r>
              <a:rPr lang="en-GB" baseline="0" dirty="0" smtClean="0"/>
              <a:t>world-leading research aircraft, a ground-based instrumentation pool, access to computer models and facilities for storing and accessing data. This is “National Capability”.</a:t>
            </a:r>
          </a:p>
          <a:p>
            <a:endParaRPr lang="en-GB" dirty="0"/>
          </a:p>
        </p:txBody>
      </p:sp>
      <p:sp>
        <p:nvSpPr>
          <p:cNvPr id="4" name="Slide Number Placeholder 3"/>
          <p:cNvSpPr>
            <a:spLocks noGrp="1"/>
          </p:cNvSpPr>
          <p:nvPr>
            <p:ph type="sldNum" sz="quarter" idx="10"/>
          </p:nvPr>
        </p:nvSpPr>
        <p:spPr/>
        <p:txBody>
          <a:bodyPr/>
          <a:lstStyle/>
          <a:p>
            <a:fld id="{F2A06C22-4734-45F7-BC9E-9BAE67D773CD}" type="slidenum">
              <a:rPr lang="en-GB" smtClean="0"/>
              <a:t>2</a:t>
            </a:fld>
            <a:endParaRPr lang="en-GB"/>
          </a:p>
        </p:txBody>
      </p:sp>
    </p:spTree>
    <p:extLst>
      <p:ext uri="{BB962C8B-B14F-4D97-AF65-F5344CB8AC3E}">
        <p14:creationId xmlns:p14="http://schemas.microsoft.com/office/powerpoint/2010/main" val="3963710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smtClean="0">
                <a:ea typeface="ＭＳ Ｐゴシック" pitchFamily="34" charset="-128"/>
              </a:rPr>
              <a:t>Explain the following points:</a:t>
            </a:r>
          </a:p>
          <a:p>
            <a:pPr eaLnBrk="1" hangingPunct="1">
              <a:spcBef>
                <a:spcPct val="0"/>
              </a:spcBef>
            </a:pPr>
            <a:endParaRPr lang="en-GB" altLang="en-US" smtClean="0">
              <a:ea typeface="ＭＳ Ｐゴシック" pitchFamily="34" charset="-128"/>
            </a:endParaRPr>
          </a:p>
          <a:p>
            <a:pPr eaLnBrk="1" hangingPunct="1">
              <a:spcBef>
                <a:spcPct val="0"/>
              </a:spcBef>
            </a:pPr>
            <a:r>
              <a:rPr lang="en-GB" altLang="en-US" smtClean="0">
                <a:ea typeface="ＭＳ Ｐゴシック" pitchFamily="34" charset="-128"/>
              </a:rPr>
              <a:t> * You can log in to JASMIN via the “login1” server</a:t>
            </a:r>
          </a:p>
          <a:p>
            <a:pPr eaLnBrk="1" hangingPunct="1">
              <a:spcBef>
                <a:spcPct val="0"/>
              </a:spcBef>
            </a:pPr>
            <a:r>
              <a:rPr lang="en-GB" altLang="en-US" smtClean="0">
                <a:ea typeface="ＭＳ Ｐゴシック" pitchFamily="34" charset="-128"/>
              </a:rPr>
              <a:t> * You can transfer data to/from JASMIN via the “xfer1” server</a:t>
            </a:r>
          </a:p>
          <a:p>
            <a:pPr eaLnBrk="1" hangingPunct="1">
              <a:spcBef>
                <a:spcPct val="0"/>
              </a:spcBef>
            </a:pPr>
            <a:r>
              <a:rPr lang="en-GB" altLang="en-US" smtClean="0">
                <a:ea typeface="ＭＳ Ｐゴシック" pitchFamily="34" charset="-128"/>
              </a:rPr>
              <a:t> * Once logged in, you can use 3 different types of computing resource:</a:t>
            </a:r>
          </a:p>
          <a:p>
            <a:pPr eaLnBrk="1" hangingPunct="1">
              <a:spcBef>
                <a:spcPct val="0"/>
              </a:spcBef>
            </a:pPr>
            <a:r>
              <a:rPr lang="en-GB" altLang="en-US" smtClean="0">
                <a:ea typeface="ＭＳ Ｐゴシック" pitchFamily="34" charset="-128"/>
              </a:rPr>
              <a:t>   - Generic scientific servers (“sci1/2”)</a:t>
            </a:r>
          </a:p>
          <a:p>
            <a:pPr eaLnBrk="1" hangingPunct="1">
              <a:spcBef>
                <a:spcPct val="0"/>
              </a:spcBef>
            </a:pPr>
            <a:r>
              <a:rPr lang="en-GB" altLang="en-US" smtClean="0">
                <a:ea typeface="ＭＳ Ｐゴシック" pitchFamily="34" charset="-128"/>
              </a:rPr>
              <a:t>   - Generic processing cluster (“lotus”) – very relevant to this presentation.</a:t>
            </a:r>
          </a:p>
          <a:p>
            <a:pPr eaLnBrk="1" hangingPunct="1">
              <a:spcBef>
                <a:spcPct val="0"/>
              </a:spcBef>
            </a:pPr>
            <a:r>
              <a:rPr lang="en-GB" altLang="en-US" smtClean="0">
                <a:ea typeface="ＭＳ Ｐゴシック" pitchFamily="34" charset="-128"/>
              </a:rPr>
              <a:t>   - Project-specific servers – if you are involved in the relevant project and you have signed up for access.</a:t>
            </a:r>
          </a:p>
          <a:p>
            <a:pPr eaLnBrk="1" hangingPunct="1">
              <a:spcBef>
                <a:spcPct val="0"/>
              </a:spcBef>
            </a:pPr>
            <a:r>
              <a:rPr lang="en-GB" altLang="en-US" smtClean="0">
                <a:ea typeface="ＭＳ Ｐゴシック" pitchFamily="34" charset="-128"/>
              </a:rPr>
              <a:t> * Your home directory will appear across all computing resources</a:t>
            </a:r>
          </a:p>
          <a:p>
            <a:pPr eaLnBrk="1" hangingPunct="1">
              <a:spcBef>
                <a:spcPct val="0"/>
              </a:spcBef>
            </a:pPr>
            <a:r>
              <a:rPr lang="en-GB" altLang="en-US" smtClean="0">
                <a:ea typeface="ＭＳ Ｐゴシック" pitchFamily="34" charset="-128"/>
              </a:rPr>
              <a:t> * But any large data storage should happen on Group Workspaces – which you need to apply for access to.</a:t>
            </a:r>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4562F8F8-7C33-44AB-9141-AED2DB9D386A}" type="slidenum">
              <a:rPr lang="en-GB" altLang="en-US">
                <a:latin typeface="Arial" pitchFamily="34" charset="0"/>
              </a:rPr>
              <a:pPr eaLnBrk="1" hangingPunct="1">
                <a:spcBef>
                  <a:spcPct val="0"/>
                </a:spcBef>
              </a:pPr>
              <a:t>22</a:t>
            </a:fld>
            <a:endParaRPr lang="en-GB" altLang="en-US">
              <a:latin typeface="Arial" pitchFamily="34" charset="0"/>
            </a:endParaRPr>
          </a:p>
        </p:txBody>
      </p:sp>
    </p:spTree>
    <p:extLst>
      <p:ext uri="{BB962C8B-B14F-4D97-AF65-F5344CB8AC3E}">
        <p14:creationId xmlns:p14="http://schemas.microsoft.com/office/powerpoint/2010/main" val="1455490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a:defRPr/>
            </a:pPr>
            <a:fld id="{B84CB4DA-05FC-4AA8-82AF-8FDC0EAB5568}" type="slidenum">
              <a:rPr lang="en-GB" smtClean="0"/>
              <a:pPr>
                <a:defRPr/>
              </a:pPr>
              <a:t>23</a:t>
            </a:fld>
            <a:endParaRPr lang="en-GB"/>
          </a:p>
        </p:txBody>
      </p:sp>
    </p:spTree>
    <p:extLst>
      <p:ext uri="{BB962C8B-B14F-4D97-AF65-F5344CB8AC3E}">
        <p14:creationId xmlns:p14="http://schemas.microsoft.com/office/powerpoint/2010/main" val="162363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2A06C22-4734-45F7-BC9E-9BAE67D773CD}" type="slidenum">
              <a:rPr lang="en-GB" smtClean="0"/>
              <a:t>3</a:t>
            </a:fld>
            <a:endParaRPr lang="en-GB"/>
          </a:p>
        </p:txBody>
      </p:sp>
    </p:spTree>
    <p:extLst>
      <p:ext uri="{BB962C8B-B14F-4D97-AF65-F5344CB8AC3E}">
        <p14:creationId xmlns:p14="http://schemas.microsoft.com/office/powerpoint/2010/main" val="2961630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1d9d4ca5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1d9d4ca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41d9d4ca51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2006272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solidFill>
            <a:schemeClr val="accent1"/>
          </a:solidFill>
          <a:ln w="25400">
            <a:solidFill>
              <a:schemeClr val="accent1">
                <a:shade val="50000"/>
              </a:schemeClr>
            </a:solidFill>
          </a:ln>
        </p:spPr>
      </p:sp>
      <p:sp>
        <p:nvSpPr>
          <p:cNvPr id="63491" name="Notes Placeholder 2"/>
          <p:cNvSpPr txBox="1">
            <a:spLocks noGrp="1"/>
          </p:cNvSpPr>
          <p:nvPr>
            <p:ph type="body" sz="quarter" idx="1"/>
          </p:nvPr>
        </p:nvSpPr>
        <p:spPr/>
        <p:txBody>
          <a:bodyPr/>
          <a:lstStyle/>
          <a:p>
            <a:pPr marL="171450" indent="-171450" eaLnBrk="1">
              <a:buFont typeface="Arial" panose="020B0604020202020204" pitchFamily="34" charset="0"/>
              <a:buChar char="•"/>
            </a:pPr>
            <a:r>
              <a:rPr lang="en-GB" altLang="en-US" dirty="0" smtClean="0">
                <a:latin typeface="Times New Roman" pitchFamily="18" charset="0"/>
              </a:rPr>
              <a:t>We’ve seen that NERC has established</a:t>
            </a:r>
            <a:r>
              <a:rPr lang="en-GB" altLang="en-US" baseline="0" dirty="0" smtClean="0">
                <a:latin typeface="Times New Roman" pitchFamily="18" charset="0"/>
              </a:rPr>
              <a:t> a number of data centres and that their collective data holdings can be searched in a catalogue.</a:t>
            </a:r>
          </a:p>
          <a:p>
            <a:pPr marL="171450" indent="-171450" eaLnBrk="1">
              <a:buFont typeface="Arial" panose="020B0604020202020204" pitchFamily="34" charset="0"/>
              <a:buChar char="•"/>
            </a:pPr>
            <a:endParaRPr lang="en-GB" altLang="en-US" baseline="0" dirty="0" smtClean="0">
              <a:latin typeface="Times New Roman" pitchFamily="18"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dirty="0" smtClean="0">
                <a:latin typeface="Times New Roman" pitchFamily="18" charset="0"/>
              </a:rPr>
              <a:t>So</a:t>
            </a:r>
            <a:r>
              <a:rPr lang="en-GB" altLang="en-US" baseline="0" dirty="0" smtClean="0">
                <a:latin typeface="Times New Roman" pitchFamily="18" charset="0"/>
              </a:rPr>
              <a:t> what is CEDA and how does it</a:t>
            </a:r>
            <a:r>
              <a:rPr lang="en-GB" altLang="en-US" dirty="0" smtClean="0">
                <a:latin typeface="Times New Roman" pitchFamily="18" charset="0"/>
              </a:rPr>
              <a:t> fit into the NERC data centre organisation</a:t>
            </a:r>
            <a:r>
              <a:rPr lang="en-GB" altLang="en-US" baseline="0" dirty="0" smtClean="0">
                <a:latin typeface="Times New Roman" pitchFamily="18" charset="0"/>
              </a:rPr>
              <a:t>? The acronym CEDA stands for “Centre for Environmental Data Archival”. If you go to the CEDA home page at www.ceda.ac.uk and click on Data Centres in the top menu bar you will find a page showing a number of logos. Two of  these we saw on our first slide, BADC and NEODC. There are two more: UKSSDC (UK Solar System data centre) collects data on solar-terrestrial physics; IPCC Data Distribution Centre exists to make climate prediction data from models available the climate impacts community (e.g. people studying effects of climate change on availability of fresh water). These last two are not funded in the same way as the NERC centres, nevertheless they archive data for their respective communities as do BADC and NEODC. Collectively, these four data centres have been given the umbrella title of CEDA.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baseline="0" dirty="0" smtClean="0">
              <a:latin typeface="Times New Roman" pitchFamily="18"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baseline="0" dirty="0" smtClean="0">
                <a:latin typeface="Times New Roman" pitchFamily="18" charset="0"/>
              </a:rPr>
              <a:t>The yellow boxes contain some CEDA facts and figures. The numbers are for 2013 and some may need a little updating but they will give you an idea of the quantity of data for which CEDA are responsible. For example we have 582 logical </a:t>
            </a:r>
            <a:r>
              <a:rPr lang="en-GB" altLang="en-US" baseline="0" dirty="0" err="1" smtClean="0">
                <a:latin typeface="Times New Roman" pitchFamily="18" charset="0"/>
              </a:rPr>
              <a:t>filesets</a:t>
            </a:r>
            <a:r>
              <a:rPr lang="en-GB" altLang="en-US" baseline="0" dirty="0" smtClean="0">
                <a:latin typeface="Times New Roman" pitchFamily="18" charset="0"/>
              </a:rPr>
              <a:t> (this means collections of data files that are related by some common factor, such as they were all funded by the same project or collected by the same instrument). These datasets are made up of approximately 89 million files. The total disk storage capacity is in excess of 2 Petabytes and CEDA as a whole looks after 265 computer systems, some of which are virtual machines, i.e. more than one logical computer can share the same hardware.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baseline="0" dirty="0" smtClean="0">
              <a:latin typeface="Times New Roman" pitchFamily="18"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baseline="0" dirty="0" smtClean="0">
                <a:latin typeface="Times New Roman" pitchFamily="18" charset="0"/>
              </a:rPr>
              <a:t>That is a large amount of data and a lot of computers, but CEDA is staffed by just 24 people.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ltLang="en-US" baseline="0" dirty="0" smtClean="0">
              <a:latin typeface="Times New Roman" pitchFamily="18"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baseline="0" dirty="0" smtClean="0">
                <a:latin typeface="Times New Roman" pitchFamily="18" charset="0"/>
              </a:rPr>
              <a:t>CEDA staff regularly collaborate with atmospheric and environmental scientists and other data scientists through participation in national and international projects.</a:t>
            </a:r>
          </a:p>
          <a:p>
            <a:pPr marL="0" indent="0" eaLnBrk="1">
              <a:buFont typeface="Arial" panose="020B0604020202020204" pitchFamily="34" charset="0"/>
              <a:buNone/>
            </a:pPr>
            <a:endParaRPr lang="en-GB" altLang="en-US" baseline="0" dirty="0" smtClean="0">
              <a:latin typeface="Times New Roman" pitchFamily="18" charset="0"/>
            </a:endParaRPr>
          </a:p>
          <a:p>
            <a:pPr eaLnBrk="1"/>
            <a:endParaRPr lang="en-GB" altLang="en-US" dirty="0" smtClean="0">
              <a:latin typeface="Times New Roman" pitchFamily="18" charset="0"/>
            </a:endParaRPr>
          </a:p>
          <a:p>
            <a:pPr eaLnBrk="1"/>
            <a:r>
              <a:rPr lang="en-GB" altLang="en-US" dirty="0" smtClean="0">
                <a:latin typeface="Times New Roman" pitchFamily="18" charset="0"/>
              </a:rPr>
              <a:t>Update yellow boxes with latest numbers!</a:t>
            </a:r>
          </a:p>
          <a:p>
            <a:pPr eaLnBrk="1"/>
            <a:r>
              <a:rPr lang="en-GB" altLang="en-US" dirty="0" smtClean="0">
                <a:latin typeface="Times New Roman" pitchFamily="18" charset="0"/>
              </a:rPr>
              <a:t>Briefly introduce what is CEDA (see CEDA Front webpage)</a:t>
            </a:r>
            <a:endParaRPr altLang="en-US" dirty="0" smtClean="0">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Data volume via CEDA archive app(http://cedaarchiveapp.ceda.ac.uk/cedaarchiveapp/fileset/index/?search=%2Fbadc%2F). Search /badc for atmospheric, /neodc for EO – scroll to bottom for totals. No of files via same search.</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No of registered users is from CEDAdb (http://cedadb.ceda.ac.uk/admin/udbadmin/user/?q=) – scroll to bottom for total. Some are duplicates, and its for everyone that’s registered ever. Not actually active users.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Users by discipline is harder to update. Need to find where this info came from – waiting for Victoria to come back. </a:t>
            </a:r>
            <a:endParaRPr sz="1200" b="0" i="0" u="none" strike="noStrike" cap="none">
              <a:solidFill>
                <a:schemeClr val="dk1"/>
              </a:solidFill>
              <a:latin typeface="Calibri"/>
              <a:ea typeface="Calibri"/>
              <a:cs typeface="Calibri"/>
              <a:sym typeface="Calibri"/>
            </a:endParaRPr>
          </a:p>
        </p:txBody>
      </p:sp>
      <p:sp>
        <p:nvSpPr>
          <p:cNvPr id="173" name="Google Shape;173;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2495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41d9d4ca51_0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41d9d4ca5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41d9d4ca51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1123532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85800"/>
            <a:ext cx="4567238" cy="3424238"/>
          </a:xfrm>
          <a:solidFill>
            <a:srgbClr val="99CCFF"/>
          </a:solidFill>
          <a:ln w="25400">
            <a:solidFill>
              <a:srgbClr val="000000"/>
            </a:solidFill>
            <a:prstDash val="solid"/>
          </a:ln>
        </p:spPr>
      </p:sp>
      <p:sp>
        <p:nvSpPr>
          <p:cNvPr id="3" name="Notes Placeholder 2"/>
          <p:cNvSpPr txBox="1">
            <a:spLocks noGrp="1"/>
          </p:cNvSpPr>
          <p:nvPr>
            <p:ph type="body" sz="quarter" idx="1"/>
          </p:nvPr>
        </p:nvSpPr>
        <p:spPr/>
        <p:txBody>
          <a:bodyPr/>
          <a:lstStyle>
            <a:defPPr lvl="0">
              <a:buNone/>
            </a:defPPr>
            <a:lvl1pPr lvl="0">
              <a:buNone/>
            </a:lvl1pPr>
            <a:lvl2pPr lvl="1">
              <a:buClr>
                <a:srgbClr val="000000"/>
              </a:buClr>
              <a:buSzPct val="100000"/>
              <a:buFont typeface="Times New Roman" pitchFamily="18"/>
              <a:buChar char="•"/>
            </a:lvl2pPr>
            <a:lvl3pPr lvl="2">
              <a:buClr>
                <a:srgbClr val="000000"/>
              </a:buClr>
              <a:buSzPct val="100000"/>
              <a:buFont typeface="Times New Roman" pitchFamily="18"/>
              <a:buChar char="•"/>
            </a:lvl3pPr>
            <a:lvl4pPr lvl="3">
              <a:buClr>
                <a:srgbClr val="000000"/>
              </a:buClr>
              <a:buSzPct val="100000"/>
              <a:buFont typeface="Times New Roman" pitchFamily="18"/>
              <a:buChar char="•"/>
            </a:lvl4pPr>
            <a:lvl5pPr lvl="4">
              <a:buClr>
                <a:srgbClr val="000000"/>
              </a:buClr>
              <a:buSzPct val="100000"/>
              <a:buFont typeface="Times New Roman" pitchFamily="18"/>
              <a:buChar char="•"/>
            </a:lvl5pPr>
            <a:lvl6pPr lvl="5">
              <a:buClr>
                <a:srgbClr val="000000"/>
              </a:buClr>
              <a:buSzPct val="100000"/>
              <a:buFont typeface="Times New Roman" pitchFamily="18"/>
              <a:buChar char="•"/>
            </a:lvl6pPr>
            <a:lvl7pPr lvl="6">
              <a:buClr>
                <a:srgbClr val="000000"/>
              </a:buClr>
              <a:buSzPct val="100000"/>
              <a:buFont typeface="Times New Roman" pitchFamily="18"/>
              <a:buChar char="•"/>
            </a:lvl7pPr>
            <a:lvl8pPr lvl="7">
              <a:buClr>
                <a:srgbClr val="000000"/>
              </a:buClr>
              <a:buSzPct val="100000"/>
              <a:buFont typeface="Times New Roman" pitchFamily="18"/>
              <a:buChar char="•"/>
            </a:lvl8pPr>
            <a:lvl9pPr lvl="8">
              <a:buClr>
                <a:srgbClr val="000000"/>
              </a:buClr>
              <a:buSzPct val="100000"/>
              <a:buFont typeface="Times New Roman" pitchFamily="18"/>
              <a:buChar char="•"/>
            </a:lvl9pPr>
          </a:lstStyle>
          <a:p>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xfrm>
            <a:off x="1143000" y="685800"/>
            <a:ext cx="4572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eaLnBrk="1" hangingPunct="1">
              <a:spcBef>
                <a:spcPct val="0"/>
              </a:spcBef>
              <a:buFontTx/>
              <a:buChar char="•"/>
            </a:pPr>
            <a:r>
              <a:rPr lang="en-GB" altLang="en-US" smtClean="0">
                <a:ea typeface="ＭＳ Ｐゴシック" pitchFamily="34" charset="-128"/>
              </a:rPr>
              <a:t>Climate models, NWP (Numerical Weather Prediction) models, atmospheric chemistry models, ocean models, sea-ice models, and vegetation and land surface models are all examples of scientific computer code that are designed to run on parallel processing machines. They have been handled in this way since at least the 1980s. The computations required to run a complex global or regional model at high horizontal or vertical resolution could not be achieved on reasonable time-scales unless parallelisation is used. Typically the model is split into geographical regions, each processing unit on a supercomputer performs the calculations for a number of grid-points, the results are shared with neighbouring processors and then the model run continues with the next time step.</a:t>
            </a:r>
          </a:p>
          <a:p>
            <a:pPr marL="171450" indent="-171450" eaLnBrk="1" hangingPunct="1">
              <a:spcBef>
                <a:spcPct val="0"/>
              </a:spcBef>
              <a:buFontTx/>
              <a:buChar char="•"/>
            </a:pPr>
            <a:endParaRPr lang="en-GB" altLang="en-US" smtClean="0">
              <a:ea typeface="ＭＳ Ｐゴシック" pitchFamily="34" charset="-128"/>
            </a:endParaRPr>
          </a:p>
          <a:p>
            <a:pPr marL="171450" indent="-171450" eaLnBrk="1" hangingPunct="1">
              <a:spcBef>
                <a:spcPct val="0"/>
              </a:spcBef>
              <a:buFontTx/>
              <a:buChar char="•"/>
            </a:pPr>
            <a:r>
              <a:rPr lang="en-GB" altLang="en-US" smtClean="0">
                <a:ea typeface="ＭＳ Ｐゴシック" pitchFamily="34" charset="-128"/>
              </a:rPr>
              <a:t>By contrast, the analysis of data (whether observed or modelled) has, until much more recently, tended to be run sequentially (i.e. one calculation at a time on a single processor). There are a number of reasons for this (listed on slide).</a:t>
            </a:r>
          </a:p>
          <a:p>
            <a:pPr marL="171450" indent="-171450" eaLnBrk="1" hangingPunct="1">
              <a:spcBef>
                <a:spcPct val="0"/>
              </a:spcBef>
              <a:buFontTx/>
              <a:buChar char="•"/>
            </a:pPr>
            <a:endParaRPr lang="en-GB" altLang="en-US" smtClean="0">
              <a:ea typeface="ＭＳ Ｐゴシック" pitchFamily="34" charset="-128"/>
            </a:endParaRPr>
          </a:p>
          <a:p>
            <a:pPr marL="171450" indent="-171450" eaLnBrk="1" hangingPunct="1">
              <a:spcBef>
                <a:spcPct val="0"/>
              </a:spcBef>
              <a:buFontTx/>
              <a:buChar char="•"/>
            </a:pPr>
            <a:r>
              <a:rPr lang="en-GB" altLang="en-US" smtClean="0">
                <a:ea typeface="ＭＳ Ｐゴシック" pitchFamily="34" charset="-128"/>
              </a:rPr>
              <a:t>As supercomputer power has increased, so has the complexity of numerical models. More processing power means that a model can be run at higher resolution, say 50 km in the horizontal instead of 200 km and 100 levels in the vertical instead of 10. More physical and chemical processes can also be included because scientific understanding has improved and because the calculations can now be done on reasonable timescales. Models (especially climate models) are also run repeatedly in large ensembles to allow proper analysis of the statistical variation arising from slight differences in the model physics or starting conditions. Ensembles, higher resolution and additional numbers of calculated parameters have all served to create an explosion in recent years of the quantity of data that are being generated. These must all be stored somewhere and to be effectively analysed the task now needs a parallel approach akin to that of running the models themselves. Also, scientists are better trained in how to use parallel computing techniques to perform their analyses.</a:t>
            </a:r>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ea typeface="ＭＳ Ｐゴシック" pitchFamily="34" charset="-128"/>
              </a:defRPr>
            </a:lvl1pPr>
            <a:lvl2pPr marL="742950" indent="-285750" eaLnBrk="0" hangingPunct="0">
              <a:spcBef>
                <a:spcPct val="30000"/>
              </a:spcBef>
              <a:defRPr sz="1200">
                <a:solidFill>
                  <a:schemeClr val="tx1"/>
                </a:solidFill>
                <a:latin typeface="Calibri" pitchFamily="34" charset="0"/>
                <a:ea typeface="ＭＳ Ｐゴシック" pitchFamily="34" charset="-128"/>
              </a:defRPr>
            </a:lvl2pPr>
            <a:lvl3pPr marL="1143000" indent="-228600" eaLnBrk="0" hangingPunct="0">
              <a:spcBef>
                <a:spcPct val="30000"/>
              </a:spcBef>
              <a:defRPr sz="1200">
                <a:solidFill>
                  <a:schemeClr val="tx1"/>
                </a:solidFill>
                <a:latin typeface="Calibri" pitchFamily="34" charset="0"/>
                <a:ea typeface="ＭＳ Ｐゴシック" pitchFamily="34" charset="-128"/>
              </a:defRPr>
            </a:lvl3pPr>
            <a:lvl4pPr marL="1600200" indent="-228600" eaLnBrk="0" hangingPunct="0">
              <a:spcBef>
                <a:spcPct val="30000"/>
              </a:spcBef>
              <a:defRPr sz="1200">
                <a:solidFill>
                  <a:schemeClr val="tx1"/>
                </a:solidFill>
                <a:latin typeface="Calibri" pitchFamily="34" charset="0"/>
                <a:ea typeface="ＭＳ Ｐゴシック" pitchFamily="34" charset="-128"/>
              </a:defRPr>
            </a:lvl4pPr>
            <a:lvl5pPr marL="2057400" indent="-228600" eaLnBrk="0" hangingPunct="0">
              <a:spcBef>
                <a:spcPct val="30000"/>
              </a:spcBef>
              <a:defRPr sz="1200">
                <a:solidFill>
                  <a:schemeClr val="tx1"/>
                </a:solidFill>
                <a:latin typeface="Calibri" pitchFamily="34"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alibri" pitchFamily="34" charset="0"/>
                <a:ea typeface="ＭＳ Ｐゴシック" pitchFamily="34" charset="-128"/>
              </a:defRPr>
            </a:lvl9pPr>
          </a:lstStyle>
          <a:p>
            <a:pPr eaLnBrk="1" hangingPunct="1">
              <a:spcBef>
                <a:spcPct val="0"/>
              </a:spcBef>
            </a:pPr>
            <a:fld id="{69FC99B1-BEAB-40C9-B048-F0478E12B60C}" type="slidenum">
              <a:rPr lang="en-GB" altLang="en-US">
                <a:latin typeface="Arial" pitchFamily="34" charset="0"/>
              </a:rPr>
              <a:pPr eaLnBrk="1" hangingPunct="1">
                <a:spcBef>
                  <a:spcPct val="0"/>
                </a:spcBef>
              </a:pPr>
              <a:t>20</a:t>
            </a:fld>
            <a:endParaRPr lang="en-GB" altLang="en-US">
              <a:latin typeface="Arial" pitchFamily="34" charset="0"/>
            </a:endParaRPr>
          </a:p>
        </p:txBody>
      </p:sp>
    </p:spTree>
    <p:extLst>
      <p:ext uri="{BB962C8B-B14F-4D97-AF65-F5344CB8AC3E}">
        <p14:creationId xmlns:p14="http://schemas.microsoft.com/office/powerpoint/2010/main" val="498790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These</a:t>
            </a:r>
            <a:r>
              <a:rPr lang="en-GB" baseline="0" dirty="0" smtClean="0"/>
              <a:t> analyses have a number of features:</a:t>
            </a:r>
          </a:p>
          <a:p>
            <a:pPr marL="171450" lvl="0" indent="-171450" algn="l" rtl="0">
              <a:spcBef>
                <a:spcPts val="0"/>
              </a:spcBef>
              <a:spcAft>
                <a:spcPts val="0"/>
              </a:spcAft>
              <a:buFont typeface="Arial" panose="020B0604020202020204" pitchFamily="34" charset="0"/>
              <a:buChar char="•"/>
            </a:pPr>
            <a:r>
              <a:rPr lang="en-GB" baseline="0" dirty="0" smtClean="0"/>
              <a:t>Plotting and calculating statistics from large volumes of data, e.g. High Res climate model, such as UPSCALE, in which horizontal resolutions comparable to NWP are used;</a:t>
            </a:r>
          </a:p>
          <a:p>
            <a:pPr marL="171450" lvl="0" indent="-171450" algn="l" rtl="0">
              <a:spcBef>
                <a:spcPts val="0"/>
              </a:spcBef>
              <a:spcAft>
                <a:spcPts val="0"/>
              </a:spcAft>
              <a:buFont typeface="Arial" panose="020B0604020202020204" pitchFamily="34" charset="0"/>
              <a:buChar char="•"/>
            </a:pPr>
            <a:r>
              <a:rPr lang="en-GB" baseline="0" dirty="0" smtClean="0"/>
              <a:t>Combining multiple variables and datasets to derive new information, e.g., diagnosing Essential Climate Variables (ECVs), or fire impacts – typically these applications require the use of date from satellite channels operating at multiple wavelengths, or overlaying data from different satellites</a:t>
            </a:r>
          </a:p>
          <a:p>
            <a:pPr marL="171450" lvl="0" indent="-171450" algn="l" rtl="0">
              <a:spcBef>
                <a:spcPts val="0"/>
              </a:spcBef>
              <a:spcAft>
                <a:spcPts val="0"/>
              </a:spcAft>
              <a:buFont typeface="Arial" panose="020B0604020202020204" pitchFamily="34" charset="0"/>
              <a:buChar char="•"/>
            </a:pPr>
            <a:r>
              <a:rPr lang="en-GB" baseline="0" dirty="0" smtClean="0"/>
              <a:t>Atmospheric dispersion is a slightly unusual case, in that not only is the analysis carried out on JASMIN, but the model itself runs there. (Typically JASMIN is NOT for running models, but for analysing the output.</a:t>
            </a:r>
          </a:p>
          <a:p>
            <a:pPr marL="171450" lvl="0" indent="-171450" algn="l" rtl="0">
              <a:spcBef>
                <a:spcPts val="0"/>
              </a:spcBef>
              <a:spcAft>
                <a:spcPts val="0"/>
              </a:spcAft>
              <a:buFont typeface="Arial" panose="020B0604020202020204" pitchFamily="34" charset="0"/>
              <a:buChar char="•"/>
            </a:pPr>
            <a:r>
              <a:rPr lang="en-GB" baseline="0" dirty="0" smtClean="0"/>
              <a:t>N.B. Combining data from different sources can be computationally expensive, e.g. because the data have to be </a:t>
            </a:r>
            <a:r>
              <a:rPr lang="en-GB" baseline="0" dirty="0" err="1" smtClean="0"/>
              <a:t>regridded</a:t>
            </a:r>
            <a:r>
              <a:rPr lang="en-GB" baseline="0" dirty="0" smtClean="0"/>
              <a:t> to be on the same resolution and coordinate system.</a:t>
            </a:r>
          </a:p>
          <a:p>
            <a:pPr marL="171450" lvl="0" indent="-171450" algn="l" rtl="0">
              <a:spcBef>
                <a:spcPts val="0"/>
              </a:spcBef>
              <a:spcAft>
                <a:spcPts val="0"/>
              </a:spcAft>
              <a:buFont typeface="Arial" panose="020B0604020202020204" pitchFamily="34" charset="0"/>
              <a:buChar char="•"/>
            </a:pPr>
            <a:r>
              <a:rPr lang="en-GB" baseline="0" dirty="0" smtClean="0"/>
              <a:t>Even if data are from a single source, it can require a lot of memory to process, e.g. when calculating long term climate means.</a:t>
            </a:r>
            <a:endParaRPr dirty="0"/>
          </a:p>
        </p:txBody>
      </p:sp>
      <p:sp>
        <p:nvSpPr>
          <p:cNvPr id="251" name="Google Shape;251;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86143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 Text only">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2355" y="3326682"/>
            <a:ext cx="7772400" cy="863191"/>
          </a:xfrm>
          <a:prstGeom prst="rect">
            <a:avLst/>
          </a:prstGeom>
        </p:spPr>
        <p:txBody>
          <a:bodyPr anchor="b">
            <a:noAutofit/>
          </a:bodyPr>
          <a:lstStyle>
            <a:lvl1pPr algn="l">
              <a:defRPr sz="6000" baseline="0">
                <a:solidFill>
                  <a:schemeClr val="tx1"/>
                </a:solidFill>
              </a:defRPr>
            </a:lvl1pPr>
          </a:lstStyle>
          <a:p>
            <a:r>
              <a:rPr lang="en-US" dirty="0"/>
              <a:t>Presentation title</a:t>
            </a:r>
          </a:p>
        </p:txBody>
      </p:sp>
      <p:sp>
        <p:nvSpPr>
          <p:cNvPr id="3" name="Subtitle 2"/>
          <p:cNvSpPr>
            <a:spLocks noGrp="1"/>
          </p:cNvSpPr>
          <p:nvPr>
            <p:ph type="subTitle" idx="1" hasCustomPrompt="1"/>
          </p:nvPr>
        </p:nvSpPr>
        <p:spPr>
          <a:xfrm>
            <a:off x="342355" y="4202927"/>
            <a:ext cx="6858000" cy="551951"/>
          </a:xfrm>
          <a:prstGeom prst="rect">
            <a:avLst/>
          </a:prstGeom>
        </p:spPr>
        <p:txBody>
          <a:bodyPr>
            <a:normAutofit/>
          </a:bodyPr>
          <a:lstStyle>
            <a:lvl1pPr marL="0" indent="0" algn="l">
              <a:buNone/>
              <a:defRPr sz="2400">
                <a:solidFill>
                  <a:schemeClr val="tx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pic>
        <p:nvPicPr>
          <p:cNvPr id="9" name="Picture 8">
            <a:extLst>
              <a:ext uri="{FF2B5EF4-FFF2-40B4-BE49-F238E27FC236}">
                <a16:creationId xmlns:a16="http://schemas.microsoft.com/office/drawing/2014/main" id="{6551A18B-3ACE-F548-BD60-B1AF159313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068790" cy="872231"/>
          </a:xfrm>
          <a:prstGeom prst="rect">
            <a:avLst/>
          </a:prstGeom>
        </p:spPr>
      </p:pic>
      <p:pic>
        <p:nvPicPr>
          <p:cNvPr id="10" name="Picture 9">
            <a:extLst>
              <a:ext uri="{FF2B5EF4-FFF2-40B4-BE49-F238E27FC236}">
                <a16:creationId xmlns:a16="http://schemas.microsoft.com/office/drawing/2014/main" id="{6A55C428-BF0C-B342-93E1-807E559CDC0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8166" r="54884"/>
          <a:stretch/>
        </p:blipFill>
        <p:spPr>
          <a:xfrm>
            <a:off x="2998066" y="-33453"/>
            <a:ext cx="1230489" cy="946502"/>
          </a:xfrm>
          <a:prstGeom prst="rect">
            <a:avLst/>
          </a:prstGeom>
        </p:spPr>
      </p:pic>
      <p:pic>
        <p:nvPicPr>
          <p:cNvPr id="11" name="Picture 10">
            <a:extLst>
              <a:ext uri="{FF2B5EF4-FFF2-40B4-BE49-F238E27FC236}">
                <a16:creationId xmlns:a16="http://schemas.microsoft.com/office/drawing/2014/main" id="{91A711F9-9139-AE45-A511-AD9F844B87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7145" r="47696"/>
          <a:stretch/>
        </p:blipFill>
        <p:spPr>
          <a:xfrm>
            <a:off x="2853100" y="0"/>
            <a:ext cx="158323" cy="872231"/>
          </a:xfrm>
          <a:prstGeom prst="rect">
            <a:avLst/>
          </a:prstGeom>
        </p:spPr>
      </p:pic>
    </p:spTree>
    <p:extLst>
      <p:ext uri="{BB962C8B-B14F-4D97-AF65-F5344CB8AC3E}">
        <p14:creationId xmlns:p14="http://schemas.microsoft.com/office/powerpoint/2010/main" val="2842361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2865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825625"/>
            <a:ext cx="38671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13618DC-CAF7-47E1-903D-3586E19952A8}" type="datetimeFigureOut">
              <a:rPr lang="en-GB" smtClean="0"/>
              <a:t>31/10/2018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2103240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13618DC-CAF7-47E1-903D-3586E19952A8}" type="datetimeFigureOut">
              <a:rPr lang="en-GB" smtClean="0"/>
              <a:t>31/10/2018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4135409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13618DC-CAF7-47E1-903D-3586E19952A8}" type="datetimeFigureOut">
              <a:rPr lang="en-GB" smtClean="0"/>
              <a:t>31/10/2018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19597211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618DC-CAF7-47E1-903D-3586E19952A8}" type="datetimeFigureOut">
              <a:rPr lang="en-GB" smtClean="0"/>
              <a:t>31/10/2018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1524254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3618DC-CAF7-47E1-903D-3586E19952A8}" type="datetimeFigureOut">
              <a:rPr lang="en-GB" smtClean="0"/>
              <a:t>31/10/2018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2315986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13618DC-CAF7-47E1-903D-3586E19952A8}" type="datetimeFigureOut">
              <a:rPr lang="en-GB" smtClean="0"/>
              <a:t>31/10/2018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37562625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13618DC-CAF7-47E1-903D-3586E19952A8}" type="datetimeFigureOut">
              <a:rPr lang="en-GB" smtClean="0"/>
              <a:t>31/10/2018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49697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13618DC-CAF7-47E1-903D-3586E19952A8}" type="datetimeFigureOut">
              <a:rPr lang="en-GB" smtClean="0"/>
              <a:t>31/10/2018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102865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with image">
    <p:spTree>
      <p:nvGrpSpPr>
        <p:cNvPr id="1" name=""/>
        <p:cNvGrpSpPr/>
        <p:nvPr/>
      </p:nvGrpSpPr>
      <p:grpSpPr>
        <a:xfrm>
          <a:off x="0" y="0"/>
          <a:ext cx="0" cy="0"/>
          <a:chOff x="0" y="0"/>
          <a:chExt cx="0" cy="0"/>
        </a:xfrm>
      </p:grpSpPr>
      <p:cxnSp>
        <p:nvCxnSpPr>
          <p:cNvPr id="18" name="Straight Connector 17"/>
          <p:cNvCxnSpPr/>
          <p:nvPr userDrawn="1"/>
        </p:nvCxnSpPr>
        <p:spPr>
          <a:xfrm>
            <a:off x="406400" y="1028700"/>
            <a:ext cx="84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ctrTitle" hasCustomPrompt="1"/>
          </p:nvPr>
        </p:nvSpPr>
        <p:spPr>
          <a:xfrm>
            <a:off x="368300" y="262840"/>
            <a:ext cx="8414144" cy="715085"/>
          </a:xfrm>
          <a:prstGeom prst="rect">
            <a:avLst/>
          </a:prstGeom>
        </p:spPr>
        <p:txBody>
          <a:bodyPr anchor="t">
            <a:normAutofit/>
          </a:bodyPr>
          <a:lstStyle>
            <a:lvl1pPr algn="l">
              <a:defRPr sz="3200" baseline="0">
                <a:solidFill>
                  <a:schemeClr val="tx1"/>
                </a:solidFill>
              </a:defRPr>
            </a:lvl1pPr>
          </a:lstStyle>
          <a:p>
            <a:r>
              <a:rPr lang="en-US" dirty="0"/>
              <a:t>Content slide heading</a:t>
            </a:r>
          </a:p>
        </p:txBody>
      </p:sp>
      <p:sp>
        <p:nvSpPr>
          <p:cNvPr id="23" name="Picture Placeholder 11"/>
          <p:cNvSpPr>
            <a:spLocks noGrp="1"/>
          </p:cNvSpPr>
          <p:nvPr>
            <p:ph type="pic" sz="quarter" idx="11"/>
          </p:nvPr>
        </p:nvSpPr>
        <p:spPr>
          <a:xfrm>
            <a:off x="5346699" y="1308100"/>
            <a:ext cx="3435745" cy="4771700"/>
          </a:xfrm>
          <a:prstGeom prst="rect">
            <a:avLst/>
          </a:prstGeom>
          <a:solidFill>
            <a:schemeClr val="bg1">
              <a:lumMod val="85000"/>
            </a:schemeClr>
          </a:solidFill>
        </p:spPr>
        <p:txBody>
          <a:bodyPr/>
          <a:lstStyle>
            <a:lvl1pPr marL="0" indent="0">
              <a:buNone/>
              <a:defRPr baseline="0">
                <a:latin typeface="Arial" panose="020B0604020202020204" pitchFamily="34" charset="0"/>
                <a:cs typeface="Arial" panose="020B0604020202020204" pitchFamily="34" charset="0"/>
              </a:defRPr>
            </a:lvl1pPr>
          </a:lstStyle>
          <a:p>
            <a:endParaRPr lang="en-GB" dirty="0"/>
          </a:p>
          <a:p>
            <a:endParaRPr lang="en-GB" dirty="0"/>
          </a:p>
          <a:p>
            <a:endParaRPr lang="en-GB" dirty="0"/>
          </a:p>
          <a:p>
            <a:endParaRPr lang="en-GB" dirty="0"/>
          </a:p>
          <a:p>
            <a:r>
              <a:rPr lang="en-GB" dirty="0"/>
              <a:t>   Insert image here</a:t>
            </a:r>
          </a:p>
        </p:txBody>
      </p:sp>
      <p:sp>
        <p:nvSpPr>
          <p:cNvPr id="3" name="Text Placeholder 2"/>
          <p:cNvSpPr>
            <a:spLocks noGrp="1"/>
          </p:cNvSpPr>
          <p:nvPr>
            <p:ph type="body" sz="quarter" idx="12" hasCustomPrompt="1"/>
          </p:nvPr>
        </p:nvSpPr>
        <p:spPr>
          <a:xfrm>
            <a:off x="368300" y="1308100"/>
            <a:ext cx="4622800" cy="4771700"/>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a:solidFill>
                  <a:schemeClr val="tx1"/>
                </a:solidFill>
                <a:latin typeface="+mn-lt"/>
                <a:cs typeface="Arial" panose="020B0604020202020204" pitchFamily="34" charset="0"/>
              </a:defRPr>
            </a:lvl1pPr>
          </a:lstStyle>
          <a:p>
            <a:pPr marL="171450" indent="-171450">
              <a:buFont typeface="Arial" panose="020B0604020202020204" pitchFamily="34" charset="0"/>
              <a:buChar char="•"/>
            </a:pPr>
            <a:r>
              <a:rPr lang="en-US" sz="1400" dirty="0"/>
              <a:t>Content</a:t>
            </a:r>
            <a:r>
              <a:rPr lang="en-US" sz="1400" baseline="0" dirty="0"/>
              <a:t> text here</a:t>
            </a:r>
          </a:p>
          <a:p>
            <a:pPr marL="171450" indent="-171450">
              <a:buFont typeface="Arial" panose="020B0604020202020204" pitchFamily="34" charset="0"/>
              <a:buChar char="•"/>
            </a:pPr>
            <a:r>
              <a:rPr lang="en-US" sz="1400" baseline="0" dirty="0"/>
              <a:t>Second bullet here</a:t>
            </a:r>
          </a:p>
          <a:p>
            <a:pPr marL="171450" indent="-171450">
              <a:buFont typeface="Arial" panose="020B0604020202020204" pitchFamily="34" charset="0"/>
              <a:buChar char="•"/>
            </a:pPr>
            <a:r>
              <a:rPr lang="en-US" sz="1400" baseline="0" dirty="0"/>
              <a:t>Another bullet point here</a:t>
            </a:r>
          </a:p>
          <a:p>
            <a:pPr marL="0" indent="0">
              <a:lnSpc>
                <a:spcPct val="100000"/>
              </a:lnSpc>
              <a:spcBef>
                <a:spcPts val="600"/>
              </a:spcBef>
              <a:buFont typeface="Arial" panose="020B0604020202020204" pitchFamily="34" charset="0"/>
              <a:buNone/>
            </a:pPr>
            <a:r>
              <a:rPr lang="en-US" sz="1400" baseline="0" dirty="0"/>
              <a:t>Main Content text entered here. </a:t>
            </a:r>
          </a:p>
        </p:txBody>
      </p:sp>
    </p:spTree>
    <p:extLst>
      <p:ext uri="{BB962C8B-B14F-4D97-AF65-F5344CB8AC3E}">
        <p14:creationId xmlns:p14="http://schemas.microsoft.com/office/powerpoint/2010/main" val="1114203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only">
    <p:spTree>
      <p:nvGrpSpPr>
        <p:cNvPr id="1" name=""/>
        <p:cNvGrpSpPr/>
        <p:nvPr/>
      </p:nvGrpSpPr>
      <p:grpSpPr>
        <a:xfrm>
          <a:off x="0" y="0"/>
          <a:ext cx="0" cy="0"/>
          <a:chOff x="0" y="0"/>
          <a:chExt cx="0" cy="0"/>
        </a:xfrm>
      </p:grpSpPr>
      <p:cxnSp>
        <p:nvCxnSpPr>
          <p:cNvPr id="18" name="Straight Connector 17"/>
          <p:cNvCxnSpPr/>
          <p:nvPr userDrawn="1"/>
        </p:nvCxnSpPr>
        <p:spPr>
          <a:xfrm>
            <a:off x="406400" y="1028700"/>
            <a:ext cx="84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itle 1"/>
          <p:cNvSpPr>
            <a:spLocks noGrp="1"/>
          </p:cNvSpPr>
          <p:nvPr>
            <p:ph type="ctrTitle" hasCustomPrompt="1"/>
          </p:nvPr>
        </p:nvSpPr>
        <p:spPr>
          <a:xfrm>
            <a:off x="368300" y="262840"/>
            <a:ext cx="8414144" cy="715085"/>
          </a:xfrm>
          <a:prstGeom prst="rect">
            <a:avLst/>
          </a:prstGeom>
        </p:spPr>
        <p:txBody>
          <a:bodyPr anchor="t">
            <a:normAutofit/>
          </a:bodyPr>
          <a:lstStyle>
            <a:lvl1pPr algn="l">
              <a:defRPr sz="3200" baseline="0">
                <a:solidFill>
                  <a:schemeClr val="tx1"/>
                </a:solidFill>
              </a:defRPr>
            </a:lvl1pPr>
          </a:lstStyle>
          <a:p>
            <a:r>
              <a:rPr lang="en-US" dirty="0"/>
              <a:t>Content slide heading</a:t>
            </a:r>
          </a:p>
        </p:txBody>
      </p:sp>
      <p:sp>
        <p:nvSpPr>
          <p:cNvPr id="6" name="Text Placeholder 2"/>
          <p:cNvSpPr>
            <a:spLocks noGrp="1"/>
          </p:cNvSpPr>
          <p:nvPr>
            <p:ph type="body" sz="quarter" idx="12" hasCustomPrompt="1"/>
          </p:nvPr>
        </p:nvSpPr>
        <p:spPr>
          <a:xfrm>
            <a:off x="368300" y="1308100"/>
            <a:ext cx="8414144" cy="4771700"/>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a:solidFill>
                  <a:schemeClr val="tx1"/>
                </a:solidFill>
                <a:latin typeface="+mn-lt"/>
                <a:cs typeface="Arial" panose="020B0604020202020204" pitchFamily="34" charset="0"/>
              </a:defRPr>
            </a:lvl1pPr>
          </a:lstStyle>
          <a:p>
            <a:pPr marL="171450" indent="-171450">
              <a:buFont typeface="Arial" panose="020B0604020202020204" pitchFamily="34" charset="0"/>
              <a:buChar char="•"/>
            </a:pPr>
            <a:r>
              <a:rPr lang="en-US" sz="1400" dirty="0"/>
              <a:t>Content</a:t>
            </a:r>
            <a:r>
              <a:rPr lang="en-US" sz="1400" baseline="0" dirty="0"/>
              <a:t> text here</a:t>
            </a:r>
          </a:p>
          <a:p>
            <a:pPr marL="171450" indent="-171450">
              <a:buFont typeface="Arial" panose="020B0604020202020204" pitchFamily="34" charset="0"/>
              <a:buChar char="•"/>
            </a:pPr>
            <a:r>
              <a:rPr lang="en-US" sz="1400" baseline="0" dirty="0"/>
              <a:t>Second bullet here</a:t>
            </a:r>
          </a:p>
          <a:p>
            <a:pPr marL="171450" indent="-171450">
              <a:buFont typeface="Arial" panose="020B0604020202020204" pitchFamily="34" charset="0"/>
              <a:buChar char="•"/>
            </a:pPr>
            <a:r>
              <a:rPr lang="en-US" sz="1400" baseline="0" dirty="0"/>
              <a:t>Another bullet point here</a:t>
            </a:r>
          </a:p>
          <a:p>
            <a:pPr marL="0" indent="0">
              <a:lnSpc>
                <a:spcPct val="100000"/>
              </a:lnSpc>
              <a:spcBef>
                <a:spcPts val="600"/>
              </a:spcBef>
              <a:buFont typeface="Arial" panose="020B0604020202020204" pitchFamily="34" charset="0"/>
              <a:buNone/>
            </a:pPr>
            <a:r>
              <a:rPr lang="en-US" sz="1400" baseline="0" dirty="0"/>
              <a:t>Main Content text entered here. </a:t>
            </a:r>
          </a:p>
        </p:txBody>
      </p:sp>
    </p:spTree>
    <p:extLst>
      <p:ext uri="{BB962C8B-B14F-4D97-AF65-F5344CB8AC3E}">
        <p14:creationId xmlns:p14="http://schemas.microsoft.com/office/powerpoint/2010/main" val="2589706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278855" y="2057036"/>
            <a:ext cx="4256859" cy="863191"/>
          </a:xfrm>
          <a:prstGeom prst="rect">
            <a:avLst/>
          </a:prstGeom>
        </p:spPr>
        <p:txBody>
          <a:bodyPr anchor="b"/>
          <a:lstStyle>
            <a:lvl1pPr algn="l">
              <a:defRPr sz="4000" baseline="0">
                <a:solidFill>
                  <a:schemeClr val="tx1"/>
                </a:solidFill>
              </a:defRPr>
            </a:lvl1pPr>
          </a:lstStyle>
          <a:p>
            <a:r>
              <a:rPr lang="en-US" dirty="0"/>
              <a:t>Divider slide title</a:t>
            </a:r>
          </a:p>
        </p:txBody>
      </p:sp>
      <p:sp>
        <p:nvSpPr>
          <p:cNvPr id="6" name="Subtitle 2"/>
          <p:cNvSpPr>
            <a:spLocks noGrp="1"/>
          </p:cNvSpPr>
          <p:nvPr>
            <p:ph type="subTitle" idx="1" hasCustomPrompt="1"/>
          </p:nvPr>
        </p:nvSpPr>
        <p:spPr>
          <a:xfrm>
            <a:off x="278854" y="2963405"/>
            <a:ext cx="4256859" cy="551951"/>
          </a:xfrm>
          <a:prstGeom prst="rect">
            <a:avLst/>
          </a:prstGeo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Subheading</a:t>
            </a:r>
          </a:p>
        </p:txBody>
      </p:sp>
    </p:spTree>
    <p:extLst>
      <p:ext uri="{BB962C8B-B14F-4D97-AF65-F5344CB8AC3E}">
        <p14:creationId xmlns:p14="http://schemas.microsoft.com/office/powerpoint/2010/main" val="1813245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618DC-CAF7-47E1-903D-3586E19952A8}" type="datetimeFigureOut">
              <a:rPr lang="en-GB" smtClean="0"/>
              <a:t>31/10/2018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3292542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13618DC-CAF7-47E1-903D-3586E19952A8}" type="datetimeFigureOut">
              <a:rPr lang="en-GB" smtClean="0"/>
              <a:t>31/10/2018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3635727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F13618DC-CAF7-47E1-903D-3586E19952A8}" type="datetimeFigureOut">
              <a:rPr lang="en-GB" smtClean="0"/>
              <a:t>31/10/2018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208136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13618DC-CAF7-47E1-903D-3586E19952A8}" type="datetimeFigureOut">
              <a:rPr lang="en-GB" smtClean="0"/>
              <a:t>31/10/2018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1147876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13618DC-CAF7-47E1-903D-3586E19952A8}" type="datetimeFigureOut">
              <a:rPr lang="en-GB" smtClean="0"/>
              <a:t>31/10/2018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83A2CD3-4404-4C8F-AFA7-38E0FC64591C}" type="slidenum">
              <a:rPr lang="en-GB" smtClean="0"/>
              <a:t>‹#›</a:t>
            </a:fld>
            <a:endParaRPr lang="en-GB"/>
          </a:p>
        </p:txBody>
      </p:sp>
    </p:spTree>
    <p:extLst>
      <p:ext uri="{BB962C8B-B14F-4D97-AF65-F5344CB8AC3E}">
        <p14:creationId xmlns:p14="http://schemas.microsoft.com/office/powerpoint/2010/main" val="2149997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339D0A-8AB1-EE42-AC82-688E2EE077F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31261" y="6060170"/>
            <a:ext cx="1524000" cy="406978"/>
          </a:xfrm>
          <a:prstGeom prst="rect">
            <a:avLst/>
          </a:prstGeom>
        </p:spPr>
      </p:pic>
      <p:pic>
        <p:nvPicPr>
          <p:cNvPr id="3" name="Picture 2">
            <a:extLst>
              <a:ext uri="{FF2B5EF4-FFF2-40B4-BE49-F238E27FC236}">
                <a16:creationId xmlns:a16="http://schemas.microsoft.com/office/drawing/2014/main" id="{ECE97BB7-AE21-A342-80EA-18B079CE785F}"/>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7731287" y="6129665"/>
            <a:ext cx="1310231" cy="337483"/>
          </a:xfrm>
          <a:prstGeom prst="rect">
            <a:avLst/>
          </a:prstGeom>
        </p:spPr>
      </p:pic>
      <p:pic>
        <p:nvPicPr>
          <p:cNvPr id="4" name="Picture 3">
            <a:extLst>
              <a:ext uri="{FF2B5EF4-FFF2-40B4-BE49-F238E27FC236}">
                <a16:creationId xmlns:a16="http://schemas.microsoft.com/office/drawing/2014/main" id="{5F879F7C-9F4C-5641-89C9-995031571E5D}"/>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212264" y="6116687"/>
            <a:ext cx="1476610" cy="350461"/>
          </a:xfrm>
          <a:prstGeom prst="rect">
            <a:avLst/>
          </a:prstGeom>
        </p:spPr>
      </p:pic>
      <p:sp>
        <p:nvSpPr>
          <p:cNvPr id="5" name="Text Placeholder 4">
            <a:extLst>
              <a:ext uri="{FF2B5EF4-FFF2-40B4-BE49-F238E27FC236}">
                <a16:creationId xmlns:a16="http://schemas.microsoft.com/office/drawing/2014/main" id="{E0862F96-17BC-1D46-B6DF-8EEA1A6DE1BC}"/>
              </a:ext>
            </a:extLst>
          </p:cNvPr>
          <p:cNvSpPr>
            <a:spLocks noGrp="1"/>
          </p:cNvSpPr>
          <p:nvPr>
            <p:ph type="body" idx="1"/>
          </p:nvPr>
        </p:nvSpPr>
        <p:spPr>
          <a:xfrm>
            <a:off x="376516" y="1374631"/>
            <a:ext cx="841786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a:extLst>
              <a:ext uri="{FF2B5EF4-FFF2-40B4-BE49-F238E27FC236}">
                <a16:creationId xmlns:a16="http://schemas.microsoft.com/office/drawing/2014/main" id="{14D9D617-BB45-CC49-8DA4-51BF2DB69056}"/>
              </a:ext>
            </a:extLst>
          </p:cNvPr>
          <p:cNvSpPr txBox="1"/>
          <p:nvPr userDrawn="1"/>
        </p:nvSpPr>
        <p:spPr>
          <a:xfrm>
            <a:off x="-156308" y="5869354"/>
            <a:ext cx="184731" cy="369332"/>
          </a:xfrm>
          <a:prstGeom prst="rect">
            <a:avLst/>
          </a:prstGeom>
          <a:noFill/>
        </p:spPr>
        <p:txBody>
          <a:bodyPr wrap="none" rtlCol="0">
            <a:spAutoFit/>
          </a:bodyPr>
          <a:lstStyle/>
          <a:p>
            <a:endParaRPr lang="en-US" dirty="0"/>
          </a:p>
        </p:txBody>
      </p:sp>
      <p:sp>
        <p:nvSpPr>
          <p:cNvPr id="6" name="Title Placeholder 5"/>
          <p:cNvSpPr>
            <a:spLocks noGrp="1"/>
          </p:cNvSpPr>
          <p:nvPr>
            <p:ph type="title"/>
          </p:nvPr>
        </p:nvSpPr>
        <p:spPr>
          <a:xfrm>
            <a:off x="376518" y="380325"/>
            <a:ext cx="8417858" cy="880969"/>
          </a:xfrm>
          <a:prstGeom prst="rect">
            <a:avLst/>
          </a:prstGeom>
        </p:spPr>
        <p:txBody>
          <a:bodyPr vert="horz" lIns="91440" tIns="45720" rIns="91440" bIns="45720" rtlCol="0" anchor="ctr">
            <a:normAutofit/>
          </a:bodyPr>
          <a:lstStyle/>
          <a:p>
            <a:r>
              <a:rPr lang="en-US" dirty="0" smtClean="0"/>
              <a:t>Click to edit Master title style</a:t>
            </a:r>
            <a:endParaRPr lang="en-GB" dirty="0"/>
          </a:p>
        </p:txBody>
      </p:sp>
    </p:spTree>
    <p:extLst>
      <p:ext uri="{BB962C8B-B14F-4D97-AF65-F5344CB8AC3E}">
        <p14:creationId xmlns:p14="http://schemas.microsoft.com/office/powerpoint/2010/main" val="38437182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13" r:id="rId5"/>
    <p:sldLayoutId id="2147483714" r:id="rId6"/>
  </p:sldLayoutIdLst>
  <p:txStyles>
    <p:titleStyle>
      <a:lvl1pPr algn="ctr" defTabSz="914400" rtl="0" eaLnBrk="1" latinLnBrk="0" hangingPunct="1">
        <a:lnSpc>
          <a:spcPct val="90000"/>
        </a:lnSpc>
        <a:spcBef>
          <a:spcPct val="0"/>
        </a:spcBef>
        <a:buNone/>
        <a:defRPr sz="3200" kern="1200" baseline="0">
          <a:solidFill>
            <a:schemeClr val="tx1"/>
          </a:solidFill>
          <a:latin typeface="+mn-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618DC-CAF7-47E1-903D-3586E19952A8}" type="datetimeFigureOut">
              <a:rPr lang="en-GB" smtClean="0"/>
              <a:t>31/10/2018</a:t>
            </a:fld>
            <a:endParaRPr lang="en-GB"/>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3A2CD3-4404-4C8F-AFA7-38E0FC64591C}" type="slidenum">
              <a:rPr lang="en-GB" smtClean="0"/>
              <a:t>‹#›</a:t>
            </a:fld>
            <a:endParaRPr lang="en-GB"/>
          </a:p>
        </p:txBody>
      </p:sp>
    </p:spTree>
    <p:extLst>
      <p:ext uri="{BB962C8B-B14F-4D97-AF65-F5344CB8AC3E}">
        <p14:creationId xmlns:p14="http://schemas.microsoft.com/office/powerpoint/2010/main" val="1769392142"/>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60.png"/><Relationship Id="rId21" Type="http://schemas.openxmlformats.org/officeDocument/2006/relationships/image" Target="../media/image78.png"/><Relationship Id="rId34" Type="http://schemas.openxmlformats.org/officeDocument/2006/relationships/image" Target="../media/image9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jpg"/><Relationship Id="rId2" Type="http://schemas.openxmlformats.org/officeDocument/2006/relationships/notesSlide" Target="../notesSlides/notesSlide7.xml"/><Relationship Id="rId16" Type="http://schemas.openxmlformats.org/officeDocument/2006/relationships/image" Target="../media/image73.png"/><Relationship Id="rId20" Type="http://schemas.openxmlformats.org/officeDocument/2006/relationships/image" Target="../media/image77.jpg"/><Relationship Id="rId29"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png"/><Relationship Id="rId32" Type="http://schemas.openxmlformats.org/officeDocument/2006/relationships/image" Target="../media/image89.png"/><Relationship Id="rId5" Type="http://schemas.openxmlformats.org/officeDocument/2006/relationships/image" Target="../media/image62.jp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jp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jp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pn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0.jpg"/><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13.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5" Type="http://schemas.openxmlformats.org/officeDocument/2006/relationships/image" Target="../media/image41.jpe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3568" y="2751063"/>
            <a:ext cx="7772400" cy="1398017"/>
          </a:xfrm>
        </p:spPr>
        <p:txBody>
          <a:bodyPr>
            <a:normAutofit/>
          </a:bodyPr>
          <a:lstStyle/>
          <a:p>
            <a:pPr algn="ctr"/>
            <a:r>
              <a:rPr lang="en-GB" sz="4400" b="1" dirty="0" smtClean="0">
                <a:latin typeface="Arial Rounded MT Bold" panose="020F0704030504030204" pitchFamily="34" charset="0"/>
              </a:rPr>
              <a:t>NCAS, CEDA and JASMIN:</a:t>
            </a:r>
            <a:br>
              <a:rPr lang="en-GB" sz="4400" b="1" dirty="0" smtClean="0">
                <a:latin typeface="Arial Rounded MT Bold" panose="020F0704030504030204" pitchFamily="34" charset="0"/>
              </a:rPr>
            </a:br>
            <a:r>
              <a:rPr lang="en-GB" sz="4400" b="1" dirty="0" smtClean="0">
                <a:latin typeface="Arial Rounded MT Bold" panose="020F0704030504030204" pitchFamily="34" charset="0"/>
              </a:rPr>
              <a:t>AN OVERVIEW</a:t>
            </a:r>
            <a:endParaRPr lang="en-GB" sz="4400" b="1" dirty="0">
              <a:latin typeface="Arial Rounded MT Bold" panose="020F0704030504030204" pitchFamily="34" charset="0"/>
            </a:endParaRPr>
          </a:p>
        </p:txBody>
      </p:sp>
    </p:spTree>
    <p:extLst>
      <p:ext uri="{BB962C8B-B14F-4D97-AF65-F5344CB8AC3E}">
        <p14:creationId xmlns:p14="http://schemas.microsoft.com/office/powerpoint/2010/main" val="38970315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620688"/>
            <a:ext cx="6150040" cy="1642340"/>
          </a:xfrm>
          <a:prstGeom prst="rect">
            <a:avLst/>
          </a:prstGeom>
        </p:spPr>
      </p:pic>
      <p:pic>
        <p:nvPicPr>
          <p:cNvPr id="4" name="Google Shape;136;p15"/>
          <p:cNvPicPr preferRelativeResize="0"/>
          <p:nvPr/>
        </p:nvPicPr>
        <p:blipFill rotWithShape="1">
          <a:blip r:embed="rId3">
            <a:alphaModFix/>
          </a:blip>
          <a:srcRect/>
          <a:stretch/>
        </p:blipFill>
        <p:spPr>
          <a:xfrm>
            <a:off x="2211478" y="2564904"/>
            <a:ext cx="4736786" cy="3241674"/>
          </a:xfrm>
          <a:prstGeom prst="rect">
            <a:avLst/>
          </a:prstGeom>
          <a:noFill/>
          <a:ln>
            <a:noFill/>
          </a:ln>
        </p:spPr>
      </p:pic>
    </p:spTree>
    <p:extLst>
      <p:ext uri="{BB962C8B-B14F-4D97-AF65-F5344CB8AC3E}">
        <p14:creationId xmlns:p14="http://schemas.microsoft.com/office/powerpoint/2010/main" val="873771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8"/>
          <p:cNvSpPr txBox="1">
            <a:spLocks noGrp="1"/>
          </p:cNvSpPr>
          <p:nvPr>
            <p:ph type="title"/>
          </p:nvPr>
        </p:nvSpPr>
        <p:spPr>
          <a:xfrm>
            <a:off x="457200" y="44624"/>
            <a:ext cx="4959600" cy="778086"/>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b="1" dirty="0">
                <a:solidFill>
                  <a:schemeClr val="dk1"/>
                </a:solidFill>
                <a:latin typeface="Arial Rounded MT Bold" panose="020F0704030504030204" pitchFamily="34" charset="0"/>
                <a:ea typeface="Arial"/>
                <a:cs typeface="Arial"/>
                <a:sym typeface="Arial"/>
              </a:rPr>
              <a:t>NERC Data </a:t>
            </a:r>
            <a:r>
              <a:rPr lang="en-US" b="1" dirty="0" err="1">
                <a:solidFill>
                  <a:schemeClr val="dk1"/>
                </a:solidFill>
                <a:latin typeface="Arial Rounded MT Bold" panose="020F0704030504030204" pitchFamily="34" charset="0"/>
                <a:ea typeface="Arial"/>
                <a:cs typeface="Arial"/>
                <a:sym typeface="Arial"/>
              </a:rPr>
              <a:t>Centres</a:t>
            </a:r>
            <a:endParaRPr b="1" dirty="0">
              <a:latin typeface="Arial Rounded MT Bold" panose="020F0704030504030204" pitchFamily="34" charset="0"/>
            </a:endParaRPr>
          </a:p>
        </p:txBody>
      </p:sp>
      <p:sp>
        <p:nvSpPr>
          <p:cNvPr id="155" name="Google Shape;155;p18"/>
          <p:cNvSpPr txBox="1">
            <a:spLocks noGrp="1"/>
          </p:cNvSpPr>
          <p:nvPr>
            <p:ph type="body" idx="1"/>
          </p:nvPr>
        </p:nvSpPr>
        <p:spPr>
          <a:xfrm>
            <a:off x="55290" y="764704"/>
            <a:ext cx="5668838" cy="521824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800" dirty="0">
                <a:solidFill>
                  <a:srgbClr val="282828"/>
                </a:solidFill>
                <a:highlight>
                  <a:srgbClr val="FFFFFF"/>
                </a:highlight>
                <a:ea typeface="Verdana"/>
                <a:cs typeface="Verdana"/>
                <a:sym typeface="Verdana"/>
              </a:rPr>
              <a:t>NERC supports five data </a:t>
            </a:r>
            <a:r>
              <a:rPr lang="en-US" sz="2800" dirty="0" err="1">
                <a:solidFill>
                  <a:srgbClr val="282828"/>
                </a:solidFill>
                <a:highlight>
                  <a:srgbClr val="FFFFFF"/>
                </a:highlight>
                <a:ea typeface="Verdana"/>
                <a:cs typeface="Verdana"/>
                <a:sym typeface="Verdana"/>
              </a:rPr>
              <a:t>centres</a:t>
            </a:r>
            <a:r>
              <a:rPr lang="en-US" sz="2800" dirty="0">
                <a:solidFill>
                  <a:srgbClr val="282828"/>
                </a:solidFill>
                <a:highlight>
                  <a:srgbClr val="FFFFFF"/>
                </a:highlight>
                <a:ea typeface="Verdana"/>
                <a:cs typeface="Verdana"/>
                <a:sym typeface="Verdana"/>
              </a:rPr>
              <a:t> covering a range of discipline areas:</a:t>
            </a:r>
            <a:endParaRPr sz="2800" dirty="0">
              <a:solidFill>
                <a:srgbClr val="282828"/>
              </a:solidFill>
              <a:highlight>
                <a:srgbClr val="FFFFFF"/>
              </a:highlight>
              <a:ea typeface="Verdana"/>
              <a:cs typeface="Verdana"/>
              <a:sym typeface="Verdana"/>
            </a:endParaRPr>
          </a:p>
          <a:p>
            <a:pPr marL="457200" lvl="0" indent="-314325" algn="l" rtl="0">
              <a:spcBef>
                <a:spcPts val="800"/>
              </a:spcBef>
              <a:spcAft>
                <a:spcPts val="0"/>
              </a:spcAft>
              <a:buClr>
                <a:srgbClr val="282828"/>
              </a:buClr>
              <a:buSzPts val="1350"/>
              <a:buFont typeface="Verdana"/>
              <a:buChar char="●"/>
            </a:pPr>
            <a:r>
              <a:rPr lang="en-US" dirty="0">
                <a:solidFill>
                  <a:srgbClr val="282828"/>
                </a:solidFill>
                <a:ea typeface="Verdana"/>
                <a:cs typeface="Verdana"/>
                <a:sym typeface="Verdana"/>
              </a:rPr>
              <a:t>British Oceanographic Data Centre (Marine</a:t>
            </a:r>
            <a:r>
              <a:rPr lang="en-US" dirty="0" smtClean="0">
                <a:solidFill>
                  <a:srgbClr val="282828"/>
                </a:solidFill>
                <a:ea typeface="Verdana"/>
                <a:cs typeface="Verdana"/>
                <a:sym typeface="Verdana"/>
              </a:rPr>
              <a:t>)</a:t>
            </a:r>
          </a:p>
          <a:p>
            <a:pPr marL="457200" lvl="0" indent="-314325" algn="l" rtl="0">
              <a:spcBef>
                <a:spcPts val="800"/>
              </a:spcBef>
              <a:spcAft>
                <a:spcPts val="0"/>
              </a:spcAft>
              <a:buClr>
                <a:srgbClr val="282828"/>
              </a:buClr>
              <a:buSzPts val="1350"/>
              <a:buFont typeface="Verdana"/>
              <a:buChar char="●"/>
            </a:pPr>
            <a:endParaRPr sz="800" dirty="0">
              <a:solidFill>
                <a:srgbClr val="282828"/>
              </a:solidFill>
              <a:ea typeface="Verdana"/>
              <a:cs typeface="Verdana"/>
              <a:sym typeface="Verdana"/>
            </a:endParaRPr>
          </a:p>
          <a:p>
            <a:pPr marL="457200" lvl="0" indent="-314325" algn="l" rtl="0">
              <a:spcBef>
                <a:spcPts val="0"/>
              </a:spcBef>
              <a:spcAft>
                <a:spcPts val="0"/>
              </a:spcAft>
              <a:buClr>
                <a:srgbClr val="282828"/>
              </a:buClr>
              <a:buSzPts val="1350"/>
              <a:buFont typeface="Verdana"/>
              <a:buChar char="●"/>
            </a:pPr>
            <a:r>
              <a:rPr lang="en-US" dirty="0">
                <a:solidFill>
                  <a:srgbClr val="282828"/>
                </a:solidFill>
                <a:ea typeface="Verdana"/>
                <a:cs typeface="Verdana"/>
                <a:sym typeface="Verdana"/>
              </a:rPr>
              <a:t>Centre for Environmental Data Analysis Archive (Atmospheric and Earth </a:t>
            </a:r>
            <a:r>
              <a:rPr lang="en-US" dirty="0" smtClean="0">
                <a:solidFill>
                  <a:srgbClr val="282828"/>
                </a:solidFill>
                <a:ea typeface="Verdana"/>
                <a:cs typeface="Verdana"/>
                <a:sym typeface="Verdana"/>
              </a:rPr>
              <a:t>Observation)</a:t>
            </a:r>
          </a:p>
          <a:p>
            <a:pPr marL="457200" lvl="0" indent="-314325" algn="l" rtl="0">
              <a:spcBef>
                <a:spcPts val="0"/>
              </a:spcBef>
              <a:spcAft>
                <a:spcPts val="0"/>
              </a:spcAft>
              <a:buClr>
                <a:srgbClr val="282828"/>
              </a:buClr>
              <a:buSzPts val="1350"/>
              <a:buFont typeface="Verdana"/>
              <a:buChar char="●"/>
            </a:pPr>
            <a:endParaRPr sz="800" dirty="0">
              <a:solidFill>
                <a:srgbClr val="282828"/>
              </a:solidFill>
              <a:ea typeface="Verdana"/>
              <a:cs typeface="Verdana"/>
              <a:sym typeface="Verdana"/>
            </a:endParaRPr>
          </a:p>
          <a:p>
            <a:pPr marL="457200" lvl="0" indent="-314325" algn="l" rtl="0">
              <a:spcBef>
                <a:spcPts val="0"/>
              </a:spcBef>
              <a:spcAft>
                <a:spcPts val="0"/>
              </a:spcAft>
              <a:buClr>
                <a:srgbClr val="282828"/>
              </a:buClr>
              <a:buSzPts val="1350"/>
              <a:buFont typeface="Verdana"/>
              <a:buChar char="●"/>
            </a:pPr>
            <a:r>
              <a:rPr lang="en-US" dirty="0">
                <a:solidFill>
                  <a:srgbClr val="282828"/>
                </a:solidFill>
                <a:ea typeface="Verdana"/>
                <a:cs typeface="Verdana"/>
                <a:sym typeface="Verdana"/>
              </a:rPr>
              <a:t>Environmental Information Data Centre (Terrestrial and freshwater</a:t>
            </a:r>
            <a:r>
              <a:rPr lang="en-US" dirty="0" smtClean="0">
                <a:solidFill>
                  <a:srgbClr val="282828"/>
                </a:solidFill>
                <a:ea typeface="Verdana"/>
                <a:cs typeface="Verdana"/>
                <a:sym typeface="Verdana"/>
              </a:rPr>
              <a:t>)</a:t>
            </a:r>
          </a:p>
          <a:p>
            <a:pPr marL="457200" lvl="0" indent="-314325" algn="l" rtl="0">
              <a:spcBef>
                <a:spcPts val="0"/>
              </a:spcBef>
              <a:spcAft>
                <a:spcPts val="0"/>
              </a:spcAft>
              <a:buClr>
                <a:srgbClr val="282828"/>
              </a:buClr>
              <a:buSzPts val="1350"/>
              <a:buFont typeface="Verdana"/>
              <a:buChar char="●"/>
            </a:pPr>
            <a:endParaRPr sz="800" dirty="0">
              <a:solidFill>
                <a:srgbClr val="282828"/>
              </a:solidFill>
              <a:ea typeface="Verdana"/>
              <a:cs typeface="Verdana"/>
              <a:sym typeface="Verdana"/>
            </a:endParaRPr>
          </a:p>
          <a:p>
            <a:pPr marL="457200" lvl="0" indent="-314325" algn="l" rtl="0">
              <a:spcBef>
                <a:spcPts val="0"/>
              </a:spcBef>
              <a:spcAft>
                <a:spcPts val="0"/>
              </a:spcAft>
              <a:buClr>
                <a:srgbClr val="282828"/>
              </a:buClr>
              <a:buSzPts val="1350"/>
              <a:buFont typeface="Verdana"/>
              <a:buChar char="●"/>
            </a:pPr>
            <a:r>
              <a:rPr lang="en-US" dirty="0">
                <a:solidFill>
                  <a:srgbClr val="282828"/>
                </a:solidFill>
                <a:ea typeface="Verdana"/>
                <a:cs typeface="Verdana"/>
                <a:sym typeface="Verdana"/>
              </a:rPr>
              <a:t>National Geoscience Data Centre (Geoscience</a:t>
            </a:r>
            <a:r>
              <a:rPr lang="en-US" dirty="0" smtClean="0">
                <a:solidFill>
                  <a:srgbClr val="282828"/>
                </a:solidFill>
                <a:ea typeface="Verdana"/>
                <a:cs typeface="Verdana"/>
                <a:sym typeface="Verdana"/>
              </a:rPr>
              <a:t>)</a:t>
            </a:r>
          </a:p>
          <a:p>
            <a:pPr marL="457200" lvl="0" indent="-314325" algn="l" rtl="0">
              <a:spcBef>
                <a:spcPts val="0"/>
              </a:spcBef>
              <a:spcAft>
                <a:spcPts val="0"/>
              </a:spcAft>
              <a:buClr>
                <a:srgbClr val="282828"/>
              </a:buClr>
              <a:buSzPts val="1350"/>
              <a:buFont typeface="Verdana"/>
              <a:buChar char="●"/>
            </a:pPr>
            <a:endParaRPr sz="800" dirty="0">
              <a:solidFill>
                <a:srgbClr val="282828"/>
              </a:solidFill>
              <a:ea typeface="Verdana"/>
              <a:cs typeface="Verdana"/>
              <a:sym typeface="Verdana"/>
            </a:endParaRPr>
          </a:p>
          <a:p>
            <a:pPr marL="457200" lvl="0" indent="-314325" algn="l" rtl="0">
              <a:spcBef>
                <a:spcPts val="0"/>
              </a:spcBef>
              <a:spcAft>
                <a:spcPts val="0"/>
              </a:spcAft>
              <a:buClr>
                <a:srgbClr val="282828"/>
              </a:buClr>
              <a:buSzPts val="1350"/>
              <a:buFont typeface="Verdana"/>
              <a:buChar char="●"/>
            </a:pPr>
            <a:r>
              <a:rPr lang="en-US" dirty="0">
                <a:solidFill>
                  <a:srgbClr val="282828"/>
                </a:solidFill>
                <a:ea typeface="Verdana"/>
                <a:cs typeface="Verdana"/>
                <a:sym typeface="Verdana"/>
              </a:rPr>
              <a:t>Polar Data Centre (Polar and cryosphere)</a:t>
            </a:r>
            <a:endParaRPr dirty="0">
              <a:solidFill>
                <a:srgbClr val="282828"/>
              </a:solidFill>
              <a:ea typeface="Verdana"/>
              <a:cs typeface="Verdana"/>
              <a:sym typeface="Verdana"/>
            </a:endParaRPr>
          </a:p>
          <a:p>
            <a:pPr marL="0" lvl="0" indent="0" algn="l" rtl="0">
              <a:spcBef>
                <a:spcPts val="800"/>
              </a:spcBef>
              <a:spcAft>
                <a:spcPts val="0"/>
              </a:spcAft>
              <a:buNone/>
            </a:pPr>
            <a:endParaRPr sz="2800" dirty="0"/>
          </a:p>
        </p:txBody>
      </p:sp>
      <p:pic>
        <p:nvPicPr>
          <p:cNvPr id="156" name="Google Shape;156;p18"/>
          <p:cNvPicPr preferRelativeResize="0"/>
          <p:nvPr/>
        </p:nvPicPr>
        <p:blipFill>
          <a:blip r:embed="rId3">
            <a:alphaModFix/>
          </a:blip>
          <a:stretch>
            <a:fillRect/>
          </a:stretch>
        </p:blipFill>
        <p:spPr>
          <a:xfrm>
            <a:off x="5848350" y="0"/>
            <a:ext cx="3295650" cy="666750"/>
          </a:xfrm>
          <a:prstGeom prst="rect">
            <a:avLst/>
          </a:prstGeom>
          <a:noFill/>
          <a:ln>
            <a:noFill/>
          </a:ln>
        </p:spPr>
      </p:pic>
      <p:pic>
        <p:nvPicPr>
          <p:cNvPr id="157" name="Google Shape;157;p18" descr="Screen Shot 2017-06-23 at 15.45.19.png"/>
          <p:cNvPicPr preferRelativeResize="0"/>
          <p:nvPr/>
        </p:nvPicPr>
        <p:blipFill>
          <a:blip r:embed="rId4">
            <a:alphaModFix/>
          </a:blip>
          <a:stretch>
            <a:fillRect/>
          </a:stretch>
        </p:blipFill>
        <p:spPr>
          <a:xfrm>
            <a:off x="5855681" y="978049"/>
            <a:ext cx="3295650" cy="866775"/>
          </a:xfrm>
          <a:prstGeom prst="rect">
            <a:avLst/>
          </a:prstGeom>
          <a:noFill/>
          <a:ln>
            <a:noFill/>
          </a:ln>
        </p:spPr>
      </p:pic>
      <p:pic>
        <p:nvPicPr>
          <p:cNvPr id="158" name="Google Shape;158;p18" descr="Screen Shot 2017-06-23 at 15.50.39.png"/>
          <p:cNvPicPr preferRelativeResize="0"/>
          <p:nvPr/>
        </p:nvPicPr>
        <p:blipFill>
          <a:blip r:embed="rId5">
            <a:alphaModFix/>
          </a:blip>
          <a:stretch>
            <a:fillRect/>
          </a:stretch>
        </p:blipFill>
        <p:spPr>
          <a:xfrm>
            <a:off x="5848350" y="2924944"/>
            <a:ext cx="3295650" cy="904875"/>
          </a:xfrm>
          <a:prstGeom prst="rect">
            <a:avLst/>
          </a:prstGeom>
          <a:noFill/>
          <a:ln>
            <a:noFill/>
          </a:ln>
        </p:spPr>
      </p:pic>
      <p:pic>
        <p:nvPicPr>
          <p:cNvPr id="159" name="Google Shape;159;p18"/>
          <p:cNvPicPr preferRelativeResize="0"/>
          <p:nvPr/>
        </p:nvPicPr>
        <p:blipFill>
          <a:blip r:embed="rId6">
            <a:alphaModFix/>
          </a:blip>
          <a:stretch>
            <a:fillRect/>
          </a:stretch>
        </p:blipFill>
        <p:spPr>
          <a:xfrm>
            <a:off x="5848350" y="1939590"/>
            <a:ext cx="3295650" cy="876300"/>
          </a:xfrm>
          <a:prstGeom prst="rect">
            <a:avLst/>
          </a:prstGeom>
          <a:noFill/>
          <a:ln>
            <a:noFill/>
          </a:ln>
        </p:spPr>
      </p:pic>
      <p:pic>
        <p:nvPicPr>
          <p:cNvPr id="160" name="Google Shape;160;p18" descr="Screen Shot 2017-06-23 at 15.49.23.png"/>
          <p:cNvPicPr preferRelativeResize="0"/>
          <p:nvPr/>
        </p:nvPicPr>
        <p:blipFill>
          <a:blip r:embed="rId7">
            <a:alphaModFix/>
          </a:blip>
          <a:stretch>
            <a:fillRect/>
          </a:stretch>
        </p:blipFill>
        <p:spPr>
          <a:xfrm>
            <a:off x="5838768" y="3933056"/>
            <a:ext cx="3295650" cy="819150"/>
          </a:xfrm>
          <a:prstGeom prst="rect">
            <a:avLst/>
          </a:prstGeom>
          <a:noFill/>
          <a:ln>
            <a:noFill/>
          </a:ln>
        </p:spPr>
      </p:pic>
      <p:pic>
        <p:nvPicPr>
          <p:cNvPr id="161" name="Google Shape;161;p18" descr="Screen Shot 2017-06-23 at 15.52.16.png"/>
          <p:cNvPicPr preferRelativeResize="0"/>
          <p:nvPr/>
        </p:nvPicPr>
        <p:blipFill>
          <a:blip r:embed="rId8">
            <a:alphaModFix/>
          </a:blip>
          <a:stretch>
            <a:fillRect/>
          </a:stretch>
        </p:blipFill>
        <p:spPr>
          <a:xfrm>
            <a:off x="5855681" y="4814664"/>
            <a:ext cx="3295650" cy="990600"/>
          </a:xfrm>
          <a:prstGeom prst="rect">
            <a:avLst/>
          </a:prstGeom>
          <a:noFill/>
          <a:ln>
            <a:noFill/>
          </a:ln>
        </p:spPr>
      </p:pic>
    </p:spTree>
    <p:extLst>
      <p:ext uri="{BB962C8B-B14F-4D97-AF65-F5344CB8AC3E}">
        <p14:creationId xmlns:p14="http://schemas.microsoft.com/office/powerpoint/2010/main" val="478057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8477143" cy="4457142"/>
          </a:xfrm>
          <a:prstGeom prst="rect">
            <a:avLst/>
          </a:prstGeom>
        </p:spPr>
      </p:pic>
      <p:sp>
        <p:nvSpPr>
          <p:cNvPr id="15362" name="Title 1"/>
          <p:cNvSpPr txBox="1">
            <a:spLocks noGrp="1"/>
          </p:cNvSpPr>
          <p:nvPr>
            <p:ph type="title" idx="4294967295"/>
          </p:nvPr>
        </p:nvSpPr>
        <p:spPr>
          <a:xfrm>
            <a:off x="0" y="365125"/>
            <a:ext cx="7886700" cy="1325563"/>
          </a:xfrm>
        </p:spPr>
        <p:txBody>
          <a:bodyPr>
            <a:normAutofit/>
          </a:bodyPr>
          <a:lstStyle/>
          <a:p>
            <a:pPr eaLnBrk="1"/>
            <a:r>
              <a:rPr altLang="en-US" sz="3200" b="1" dirty="0" smtClean="0">
                <a:latin typeface="Arial Rounded MT Bold" panose="020F0704030504030204" pitchFamily="34" charset="0"/>
              </a:rPr>
              <a:t>CEDA</a:t>
            </a:r>
            <a:r>
              <a:rPr lang="en-GB" altLang="en-US" sz="3200" b="1" dirty="0">
                <a:latin typeface="Arial Rounded MT Bold" panose="020F0704030504030204" pitchFamily="34" charset="0"/>
              </a:rPr>
              <a:t> </a:t>
            </a:r>
            <a:r>
              <a:rPr lang="en-GB" altLang="en-US" sz="3200" b="1" dirty="0" smtClean="0">
                <a:latin typeface="Arial Rounded MT Bold" panose="020F0704030504030204" pitchFamily="34" charset="0"/>
              </a:rPr>
              <a:t>Data Centres</a:t>
            </a:r>
            <a:endParaRPr altLang="en-US" sz="3200" b="1" dirty="0" smtClean="0">
              <a:latin typeface="Arial Rounded MT Bold" panose="020F0704030504030204" pitchFamily="34" charset="0"/>
            </a:endParaRPr>
          </a:p>
        </p:txBody>
      </p:sp>
      <p:sp>
        <p:nvSpPr>
          <p:cNvPr id="15364" name="TextBox 3"/>
          <p:cNvSpPr txBox="1">
            <a:spLocks noChangeArrowheads="1"/>
          </p:cNvSpPr>
          <p:nvPr/>
        </p:nvSpPr>
        <p:spPr bwMode="auto">
          <a:xfrm>
            <a:off x="4427984" y="4869160"/>
            <a:ext cx="4032891" cy="568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5000" rIns="90000" bIns="45000">
            <a:spAutoFit/>
          </a:bodyP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eaLnBrk="1" hangingPunct="1">
              <a:lnSpc>
                <a:spcPct val="97000"/>
              </a:lnSpc>
            </a:pPr>
            <a:r>
              <a:rPr lang="en-GB" altLang="en-US" sz="3200" b="1" dirty="0">
                <a:solidFill>
                  <a:srgbClr val="0070C0"/>
                </a:solidFill>
              </a:rPr>
              <a:t>www.ceda.ac.uk</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32656"/>
            <a:ext cx="8477143" cy="1388571"/>
          </a:xfrm>
          <a:prstGeom prst="rect">
            <a:avLst/>
          </a:prstGeom>
        </p:spPr>
      </p:pic>
    </p:spTree>
    <p:extLst>
      <p:ext uri="{BB962C8B-B14F-4D97-AF65-F5344CB8AC3E}">
        <p14:creationId xmlns:p14="http://schemas.microsoft.com/office/powerpoint/2010/main" val="1529612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8"/>
          <p:cNvSpPr txBox="1">
            <a:spLocks noGrp="1"/>
          </p:cNvSpPr>
          <p:nvPr>
            <p:ph type="title"/>
          </p:nvPr>
        </p:nvSpPr>
        <p:spPr>
          <a:xfrm>
            <a:off x="457200" y="274638"/>
            <a:ext cx="8229600" cy="562074"/>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032044"/>
              </a:buClr>
              <a:buSzPts val="3600"/>
              <a:buFont typeface="Calibri"/>
              <a:buNone/>
            </a:pPr>
            <a:r>
              <a:rPr lang="en-US" b="1" i="0" u="none" strike="noStrike" cap="none" dirty="0">
                <a:latin typeface="Arial Rounded MT Bold" panose="020F0704030504030204" pitchFamily="34" charset="0"/>
                <a:ea typeface="Calibri"/>
                <a:cs typeface="Calibri"/>
                <a:sym typeface="Calibri"/>
              </a:rPr>
              <a:t>CEDA </a:t>
            </a:r>
            <a:r>
              <a:rPr lang="en-US" b="1" i="0" u="none" strike="noStrike" cap="none" dirty="0" smtClean="0">
                <a:latin typeface="Arial Rounded MT Bold" panose="020F0704030504030204" pitchFamily="34" charset="0"/>
                <a:ea typeface="Calibri"/>
                <a:cs typeface="Calibri"/>
                <a:sym typeface="Calibri"/>
              </a:rPr>
              <a:t>Archive (July 2018)</a:t>
            </a:r>
            <a:endParaRPr b="1" i="0" u="none" strike="noStrike" cap="none" dirty="0">
              <a:latin typeface="Arial Rounded MT Bold" panose="020F0704030504030204" pitchFamily="34" charset="0"/>
              <a:ea typeface="Calibri"/>
              <a:cs typeface="Calibri"/>
              <a:sym typeface="Calibri"/>
            </a:endParaRPr>
          </a:p>
        </p:txBody>
      </p:sp>
      <p:pic>
        <p:nvPicPr>
          <p:cNvPr id="176" name="Google Shape;176;p18"/>
          <p:cNvPicPr preferRelativeResize="0">
            <a:picLocks noGrp="1"/>
          </p:cNvPicPr>
          <p:nvPr>
            <p:ph type="body" idx="1"/>
          </p:nvPr>
        </p:nvPicPr>
        <p:blipFill rotWithShape="1">
          <a:blip r:embed="rId3">
            <a:alphaModFix/>
          </a:blip>
          <a:srcRect/>
          <a:stretch/>
        </p:blipFill>
        <p:spPr>
          <a:xfrm>
            <a:off x="395536" y="1052736"/>
            <a:ext cx="2853639" cy="2736303"/>
          </a:xfrm>
          <a:prstGeom prst="rect">
            <a:avLst/>
          </a:prstGeom>
          <a:noFill/>
          <a:ln>
            <a:noFill/>
          </a:ln>
        </p:spPr>
      </p:pic>
      <p:graphicFrame>
        <p:nvGraphicFramePr>
          <p:cNvPr id="177" name="Google Shape;177;p18"/>
          <p:cNvGraphicFramePr/>
          <p:nvPr>
            <p:extLst>
              <p:ext uri="{D42A27DB-BD31-4B8C-83A1-F6EECF244321}">
                <p14:modId xmlns:p14="http://schemas.microsoft.com/office/powerpoint/2010/main" val="3946579123"/>
              </p:ext>
            </p:extLst>
          </p:nvPr>
        </p:nvGraphicFramePr>
        <p:xfrm>
          <a:off x="4054472" y="1052736"/>
          <a:ext cx="4455230" cy="1945745"/>
        </p:xfrm>
        <a:graphic>
          <a:graphicData uri="http://schemas.openxmlformats.org/drawingml/2006/table">
            <a:tbl>
              <a:tblPr firstRow="1" bandRow="1">
                <a:noFill/>
              </a:tblPr>
              <a:tblGrid>
                <a:gridCol w="2542645">
                  <a:extLst>
                    <a:ext uri="{9D8B030D-6E8A-4147-A177-3AD203B41FA5}">
                      <a16:colId xmlns:a16="http://schemas.microsoft.com/office/drawing/2014/main" val="20000"/>
                    </a:ext>
                  </a:extLst>
                </a:gridCol>
                <a:gridCol w="1912585">
                  <a:extLst>
                    <a:ext uri="{9D8B030D-6E8A-4147-A177-3AD203B41FA5}">
                      <a16:colId xmlns:a16="http://schemas.microsoft.com/office/drawing/2014/main" val="20001"/>
                    </a:ext>
                  </a:extLst>
                </a:gridCol>
              </a:tblGrid>
              <a:tr h="716858">
                <a:tc>
                  <a:txBody>
                    <a:bodyPr/>
                    <a:lstStyle/>
                    <a:p>
                      <a:pPr marL="0" marR="0" lvl="0" indent="0" algn="l" rtl="0">
                        <a:spcBef>
                          <a:spcPts val="0"/>
                        </a:spcBef>
                        <a:spcAft>
                          <a:spcPts val="0"/>
                        </a:spcAft>
                        <a:buNone/>
                      </a:pPr>
                      <a:r>
                        <a:rPr lang="en-US" sz="2000" b="1" u="none" strike="noStrike" cap="none" dirty="0"/>
                        <a:t>Data Type</a:t>
                      </a:r>
                      <a:endParaRPr sz="2000" b="1" dirty="0"/>
                    </a:p>
                  </a:txBody>
                  <a:tcPr marL="91450" marR="91450" marT="45725" marB="45725"/>
                </a:tc>
                <a:tc>
                  <a:txBody>
                    <a:bodyPr/>
                    <a:lstStyle/>
                    <a:p>
                      <a:pPr marL="0" marR="0" lvl="0" indent="0" algn="l" rtl="0">
                        <a:spcBef>
                          <a:spcPts val="0"/>
                        </a:spcBef>
                        <a:spcAft>
                          <a:spcPts val="0"/>
                        </a:spcAft>
                        <a:buNone/>
                      </a:pPr>
                      <a:r>
                        <a:rPr lang="en-US" sz="2000" b="1" dirty="0"/>
                        <a:t>Data Volume (Petabytes)</a:t>
                      </a:r>
                      <a:endParaRPr sz="2000" b="1" dirty="0"/>
                    </a:p>
                  </a:txBody>
                  <a:tcPr marL="91450" marR="91450" marT="45725" marB="45725"/>
                </a:tc>
                <a:extLst>
                  <a:ext uri="{0D108BD9-81ED-4DB2-BD59-A6C34878D82A}">
                    <a16:rowId xmlns:a16="http://schemas.microsoft.com/office/drawing/2014/main" val="10000"/>
                  </a:ext>
                </a:extLst>
              </a:tr>
              <a:tr h="409629">
                <a:tc>
                  <a:txBody>
                    <a:bodyPr/>
                    <a:lstStyle/>
                    <a:p>
                      <a:pPr marL="0" marR="0" lvl="0" indent="0" algn="l" rtl="0">
                        <a:spcBef>
                          <a:spcPts val="0"/>
                        </a:spcBef>
                        <a:spcAft>
                          <a:spcPts val="0"/>
                        </a:spcAft>
                        <a:buNone/>
                      </a:pPr>
                      <a:r>
                        <a:rPr lang="en-US" sz="2000" b="1" dirty="0"/>
                        <a:t>Earth Observation</a:t>
                      </a:r>
                      <a:endParaRPr sz="2000" b="1" dirty="0"/>
                    </a:p>
                  </a:txBody>
                  <a:tcPr marL="91450" marR="91450" marT="45725" marB="45725"/>
                </a:tc>
                <a:tc>
                  <a:txBody>
                    <a:bodyPr/>
                    <a:lstStyle/>
                    <a:p>
                      <a:pPr marL="0" marR="0" lvl="0" indent="0" algn="l" rtl="0">
                        <a:spcBef>
                          <a:spcPts val="0"/>
                        </a:spcBef>
                        <a:spcAft>
                          <a:spcPts val="0"/>
                        </a:spcAft>
                        <a:buNone/>
                      </a:pPr>
                      <a:r>
                        <a:rPr lang="en-US" sz="1600" dirty="0"/>
                        <a:t> </a:t>
                      </a:r>
                      <a:r>
                        <a:rPr lang="en-US" sz="2000" b="1" dirty="0"/>
                        <a:t>4</a:t>
                      </a:r>
                      <a:endParaRPr sz="2000" b="1" dirty="0"/>
                    </a:p>
                  </a:txBody>
                  <a:tcPr marL="91450" marR="91450" marT="45725" marB="45725"/>
                </a:tc>
                <a:extLst>
                  <a:ext uri="{0D108BD9-81ED-4DB2-BD59-A6C34878D82A}">
                    <a16:rowId xmlns:a16="http://schemas.microsoft.com/office/drawing/2014/main" val="10001"/>
                  </a:ext>
                </a:extLst>
              </a:tr>
              <a:tr h="409629">
                <a:tc>
                  <a:txBody>
                    <a:bodyPr/>
                    <a:lstStyle/>
                    <a:p>
                      <a:pPr marL="0" marR="0" lvl="0" indent="0" algn="l" rtl="0">
                        <a:spcBef>
                          <a:spcPts val="0"/>
                        </a:spcBef>
                        <a:spcAft>
                          <a:spcPts val="0"/>
                        </a:spcAft>
                        <a:buNone/>
                      </a:pPr>
                      <a:r>
                        <a:rPr lang="en-US" sz="2000" b="1" dirty="0"/>
                        <a:t>Atmospheric Science</a:t>
                      </a:r>
                      <a:endParaRPr sz="2000" b="1" dirty="0"/>
                    </a:p>
                  </a:txBody>
                  <a:tcPr marL="91450" marR="91450" marT="45725" marB="45725"/>
                </a:tc>
                <a:tc>
                  <a:txBody>
                    <a:bodyPr/>
                    <a:lstStyle/>
                    <a:p>
                      <a:pPr marL="0" marR="0" lvl="0" indent="0" algn="l" rtl="0">
                        <a:spcBef>
                          <a:spcPts val="0"/>
                        </a:spcBef>
                        <a:spcAft>
                          <a:spcPts val="0"/>
                        </a:spcAft>
                        <a:buNone/>
                      </a:pPr>
                      <a:r>
                        <a:rPr lang="en-US" sz="2000" dirty="0"/>
                        <a:t> </a:t>
                      </a:r>
                      <a:r>
                        <a:rPr lang="en-US" sz="2000" b="1" dirty="0"/>
                        <a:t>2</a:t>
                      </a:r>
                      <a:endParaRPr sz="2000" b="1" dirty="0"/>
                    </a:p>
                  </a:txBody>
                  <a:tcPr marL="91450" marR="91450" marT="45725" marB="45725"/>
                </a:tc>
                <a:extLst>
                  <a:ext uri="{0D108BD9-81ED-4DB2-BD59-A6C34878D82A}">
                    <a16:rowId xmlns:a16="http://schemas.microsoft.com/office/drawing/2014/main" val="10002"/>
                  </a:ext>
                </a:extLst>
              </a:tr>
              <a:tr h="409629">
                <a:tc>
                  <a:txBody>
                    <a:bodyPr/>
                    <a:lstStyle/>
                    <a:p>
                      <a:pPr marL="0" marR="0" lvl="0" indent="0" algn="r" rtl="0">
                        <a:spcBef>
                          <a:spcPts val="0"/>
                        </a:spcBef>
                        <a:spcAft>
                          <a:spcPts val="0"/>
                        </a:spcAft>
                        <a:buNone/>
                      </a:pPr>
                      <a:r>
                        <a:rPr lang="en-US" sz="2000" b="1" dirty="0"/>
                        <a:t>Total</a:t>
                      </a:r>
                      <a:endParaRPr sz="2000" b="1" dirty="0"/>
                    </a:p>
                  </a:txBody>
                  <a:tcPr marL="91450" marR="91450" marT="45725" marB="45725"/>
                </a:tc>
                <a:tc>
                  <a:txBody>
                    <a:bodyPr/>
                    <a:lstStyle/>
                    <a:p>
                      <a:pPr marL="0" marR="0" lvl="0" indent="0" algn="l" rtl="0">
                        <a:spcBef>
                          <a:spcPts val="0"/>
                        </a:spcBef>
                        <a:spcAft>
                          <a:spcPts val="0"/>
                        </a:spcAft>
                        <a:buNone/>
                      </a:pPr>
                      <a:r>
                        <a:rPr lang="en-US" sz="1600" dirty="0"/>
                        <a:t> </a:t>
                      </a:r>
                      <a:r>
                        <a:rPr lang="en-US" sz="2000" b="1" dirty="0"/>
                        <a:t>6PB</a:t>
                      </a:r>
                      <a:endParaRPr sz="2000" b="1" dirty="0"/>
                    </a:p>
                  </a:txBody>
                  <a:tcPr marL="91450" marR="91450" marT="45725" marB="45725"/>
                </a:tc>
                <a:extLst>
                  <a:ext uri="{0D108BD9-81ED-4DB2-BD59-A6C34878D82A}">
                    <a16:rowId xmlns:a16="http://schemas.microsoft.com/office/drawing/2014/main" val="10003"/>
                  </a:ext>
                </a:extLst>
              </a:tr>
            </a:tbl>
          </a:graphicData>
        </a:graphic>
      </p:graphicFrame>
      <p:sp>
        <p:nvSpPr>
          <p:cNvPr id="178" name="Google Shape;178;p18"/>
          <p:cNvSpPr/>
          <p:nvPr/>
        </p:nvSpPr>
        <p:spPr>
          <a:xfrm>
            <a:off x="457200" y="4005064"/>
            <a:ext cx="3088875" cy="2016224"/>
          </a:xfrm>
          <a:prstGeom prst="rect">
            <a:avLst/>
          </a:prstGeom>
          <a:noFill/>
          <a:ln>
            <a:noFill/>
          </a:ln>
        </p:spPr>
        <p:txBody>
          <a:bodyPr spcFirstLastPara="1" wrap="square" lIns="91425" tIns="45700" rIns="91425" bIns="45700" anchor="t" anchorCtr="0">
            <a:noAutofit/>
          </a:bodyPr>
          <a:lstStyle/>
          <a:p>
            <a:pPr marL="0" marR="0" lvl="0" indent="0" algn="ctr" rtl="0">
              <a:lnSpc>
                <a:spcPct val="91000"/>
              </a:lnSpc>
              <a:spcBef>
                <a:spcPts val="0"/>
              </a:spcBef>
              <a:spcAft>
                <a:spcPts val="0"/>
              </a:spcAft>
              <a:buNone/>
            </a:pPr>
            <a:r>
              <a:rPr lang="en-US" sz="2000" b="1" dirty="0">
                <a:solidFill>
                  <a:srgbClr val="032044"/>
                </a:solidFill>
                <a:latin typeface="Calibri"/>
                <a:ea typeface="Calibri"/>
                <a:cs typeface="Calibri"/>
                <a:sym typeface="Calibri"/>
              </a:rPr>
              <a:t>~ 556 datasets collections, ~5272 datasets</a:t>
            </a:r>
            <a:endParaRPr sz="2000" b="1" dirty="0"/>
          </a:p>
          <a:p>
            <a:pPr marL="0" marR="0" lvl="0" indent="0" algn="ctr" rtl="0">
              <a:lnSpc>
                <a:spcPct val="91000"/>
              </a:lnSpc>
              <a:spcBef>
                <a:spcPts val="500"/>
              </a:spcBef>
              <a:spcAft>
                <a:spcPts val="0"/>
              </a:spcAft>
              <a:buNone/>
            </a:pPr>
            <a:endParaRPr sz="1200" b="1" dirty="0">
              <a:solidFill>
                <a:srgbClr val="FF0000"/>
              </a:solidFill>
              <a:latin typeface="Calibri"/>
              <a:ea typeface="Calibri"/>
              <a:cs typeface="Calibri"/>
              <a:sym typeface="Calibri"/>
            </a:endParaRPr>
          </a:p>
          <a:p>
            <a:pPr marL="0" marR="0" lvl="0" indent="0" algn="ctr" rtl="0">
              <a:lnSpc>
                <a:spcPct val="91000"/>
              </a:lnSpc>
              <a:spcBef>
                <a:spcPts val="500"/>
              </a:spcBef>
              <a:spcAft>
                <a:spcPts val="0"/>
              </a:spcAft>
              <a:buNone/>
            </a:pPr>
            <a:r>
              <a:rPr lang="en-US" sz="2000" b="1" dirty="0">
                <a:solidFill>
                  <a:srgbClr val="032044"/>
                </a:solidFill>
                <a:latin typeface="Calibri"/>
                <a:ea typeface="Calibri"/>
                <a:cs typeface="Calibri"/>
                <a:sym typeface="Calibri"/>
              </a:rPr>
              <a:t>~ 154 million files</a:t>
            </a:r>
            <a:endParaRPr sz="2000" b="1" dirty="0"/>
          </a:p>
          <a:p>
            <a:pPr marL="0" marR="0" lvl="0" indent="0" algn="ctr" rtl="0">
              <a:lnSpc>
                <a:spcPct val="91000"/>
              </a:lnSpc>
              <a:spcBef>
                <a:spcPts val="500"/>
              </a:spcBef>
              <a:spcAft>
                <a:spcPts val="0"/>
              </a:spcAft>
              <a:buNone/>
            </a:pPr>
            <a:endParaRPr sz="1200" b="1" dirty="0">
              <a:solidFill>
                <a:srgbClr val="032044"/>
              </a:solidFill>
              <a:latin typeface="Calibri"/>
              <a:ea typeface="Calibri"/>
              <a:cs typeface="Calibri"/>
              <a:sym typeface="Calibri"/>
            </a:endParaRPr>
          </a:p>
          <a:p>
            <a:pPr marL="0" marR="0" lvl="0" indent="0" algn="ctr" rtl="0">
              <a:lnSpc>
                <a:spcPct val="91000"/>
              </a:lnSpc>
              <a:spcBef>
                <a:spcPts val="500"/>
              </a:spcBef>
              <a:spcAft>
                <a:spcPts val="0"/>
              </a:spcAft>
              <a:buNone/>
            </a:pPr>
            <a:r>
              <a:rPr lang="en-US" sz="2000" b="1" dirty="0">
                <a:solidFill>
                  <a:srgbClr val="032044"/>
                </a:solidFill>
                <a:latin typeface="Calibri"/>
                <a:ea typeface="Calibri"/>
                <a:cs typeface="Calibri"/>
                <a:sym typeface="Calibri"/>
              </a:rPr>
              <a:t>&gt; 44,000 registered users</a:t>
            </a:r>
            <a:endParaRPr sz="2000" b="1" dirty="0"/>
          </a:p>
        </p:txBody>
      </p:sp>
      <p:pic>
        <p:nvPicPr>
          <p:cNvPr id="179" name="Google Shape;179;p18" descr="Screen Shot 2014-07-09 at 13.09.49.png"/>
          <p:cNvPicPr preferRelativeResize="0"/>
          <p:nvPr/>
        </p:nvPicPr>
        <p:blipFill rotWithShape="1">
          <a:blip r:embed="rId4">
            <a:alphaModFix/>
          </a:blip>
          <a:srcRect/>
          <a:stretch/>
        </p:blipFill>
        <p:spPr>
          <a:xfrm>
            <a:off x="3690091" y="3214505"/>
            <a:ext cx="5274397" cy="2806783"/>
          </a:xfrm>
          <a:prstGeom prst="rect">
            <a:avLst/>
          </a:prstGeom>
          <a:noFill/>
          <a:ln w="9525" cap="flat" cmpd="sng">
            <a:solidFill>
              <a:schemeClr val="dk1"/>
            </a:solidFill>
            <a:prstDash val="solid"/>
            <a:round/>
            <a:headEnd type="none" w="sm" len="sm"/>
            <a:tailEnd type="none" w="sm" len="sm"/>
          </a:ln>
        </p:spPr>
      </p:pic>
      <p:sp>
        <p:nvSpPr>
          <p:cNvPr id="2" name="Rectangle 1"/>
          <p:cNvSpPr/>
          <p:nvPr/>
        </p:nvSpPr>
        <p:spPr>
          <a:xfrm>
            <a:off x="395536" y="3933056"/>
            <a:ext cx="3106688" cy="208823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395536" y="1052736"/>
            <a:ext cx="2853639" cy="27363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15697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083" y="745033"/>
            <a:ext cx="8055712" cy="5379917"/>
          </a:xfrm>
          <a:prstGeom prst="rect">
            <a:avLst/>
          </a:prstGeom>
        </p:spPr>
      </p:pic>
      <p:sp>
        <p:nvSpPr>
          <p:cNvPr id="3" name="TextBox 2"/>
          <p:cNvSpPr txBox="1"/>
          <p:nvPr/>
        </p:nvSpPr>
        <p:spPr>
          <a:xfrm>
            <a:off x="422083" y="44624"/>
            <a:ext cx="8136904" cy="584775"/>
          </a:xfrm>
          <a:prstGeom prst="rect">
            <a:avLst/>
          </a:prstGeom>
          <a:noFill/>
        </p:spPr>
        <p:txBody>
          <a:bodyPr wrap="square" rtlCol="0">
            <a:spAutoFit/>
          </a:bodyPr>
          <a:lstStyle/>
          <a:p>
            <a:pPr algn="ctr"/>
            <a:r>
              <a:rPr lang="en-GB" sz="3200" b="1" dirty="0" smtClean="0">
                <a:latin typeface="Arial Rounded MT Bold" panose="020F0704030504030204" pitchFamily="34" charset="0"/>
              </a:rPr>
              <a:t>http://catalogue.ceda.ac.uk</a:t>
            </a:r>
            <a:endParaRPr lang="en-GB" sz="3200" b="1" dirty="0">
              <a:latin typeface="Arial Rounded MT Bold" panose="020F0704030504030204" pitchFamily="34" charset="0"/>
            </a:endParaRPr>
          </a:p>
        </p:txBody>
      </p:sp>
      <p:sp>
        <p:nvSpPr>
          <p:cNvPr id="5" name="Rectangle 4"/>
          <p:cNvSpPr/>
          <p:nvPr/>
        </p:nvSpPr>
        <p:spPr>
          <a:xfrm>
            <a:off x="395536" y="745033"/>
            <a:ext cx="8064896" cy="537991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462965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457200" y="188640"/>
            <a:ext cx="8229600" cy="634082"/>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b="1" dirty="0" smtClean="0">
                <a:latin typeface="Arial Rounded MT Bold" panose="020F0704030504030204" pitchFamily="34" charset="0"/>
              </a:rPr>
              <a:t>What is the role of CEDA?</a:t>
            </a:r>
            <a:endParaRPr b="1" dirty="0">
              <a:latin typeface="Arial Rounded MT Bold" panose="020F0704030504030204" pitchFamily="34" charset="0"/>
            </a:endParaRPr>
          </a:p>
        </p:txBody>
      </p:sp>
      <p:sp>
        <p:nvSpPr>
          <p:cNvPr id="181" name="Google Shape;181;p20"/>
          <p:cNvSpPr txBox="1">
            <a:spLocks noGrp="1"/>
          </p:cNvSpPr>
          <p:nvPr>
            <p:ph type="body" idx="1"/>
          </p:nvPr>
        </p:nvSpPr>
        <p:spPr>
          <a:xfrm>
            <a:off x="179512" y="764704"/>
            <a:ext cx="8784976" cy="5191490"/>
          </a:xfrm>
          <a:prstGeom prst="rect">
            <a:avLst/>
          </a:prstGeom>
        </p:spPr>
        <p:txBody>
          <a:bodyPr spcFirstLastPara="1" wrap="square" lIns="91425" tIns="91425" rIns="91425" bIns="91425" anchor="t" anchorCtr="0">
            <a:noAutofit/>
          </a:bodyPr>
          <a:lstStyle/>
          <a:p>
            <a:pPr marL="419100" lvl="0" indent="-342900" algn="l" rtl="0">
              <a:lnSpc>
                <a:spcPct val="115000"/>
              </a:lnSpc>
              <a:spcBef>
                <a:spcPts val="0"/>
              </a:spcBef>
              <a:spcAft>
                <a:spcPts val="0"/>
              </a:spcAft>
              <a:buClr>
                <a:schemeClr val="tx1"/>
              </a:buClr>
              <a:buSzPts val="2400"/>
            </a:pPr>
            <a:r>
              <a:rPr lang="en-US" b="1" dirty="0" smtClean="0">
                <a:solidFill>
                  <a:srgbClr val="FF0000"/>
                </a:solidFill>
              </a:rPr>
              <a:t>Preserve </a:t>
            </a:r>
            <a:r>
              <a:rPr lang="en-US" b="1" dirty="0">
                <a:solidFill>
                  <a:srgbClr val="FF0000"/>
                </a:solidFill>
              </a:rPr>
              <a:t>the science record</a:t>
            </a:r>
            <a:r>
              <a:rPr lang="en-US" dirty="0"/>
              <a:t> (for data produced by NERC funded research).</a:t>
            </a:r>
            <a:endParaRPr dirty="0"/>
          </a:p>
          <a:p>
            <a:pPr marL="419100" lvl="0" indent="-342900" algn="l" rtl="0">
              <a:lnSpc>
                <a:spcPct val="115000"/>
              </a:lnSpc>
              <a:spcBef>
                <a:spcPts val="0"/>
              </a:spcBef>
              <a:spcAft>
                <a:spcPts val="0"/>
              </a:spcAft>
              <a:buClr>
                <a:schemeClr val="tx1"/>
              </a:buClr>
              <a:buSzPts val="2400"/>
            </a:pPr>
            <a:r>
              <a:rPr lang="en-US" b="1" dirty="0">
                <a:solidFill>
                  <a:srgbClr val="FF0000"/>
                </a:solidFill>
              </a:rPr>
              <a:t>Facilitate </a:t>
            </a:r>
            <a:r>
              <a:rPr lang="en-US" b="1" dirty="0" smtClean="0">
                <a:solidFill>
                  <a:srgbClr val="FF0000"/>
                </a:solidFill>
              </a:rPr>
              <a:t> data use </a:t>
            </a:r>
            <a:r>
              <a:rPr lang="en-US" dirty="0" smtClean="0"/>
              <a:t>(for </a:t>
            </a:r>
            <a:r>
              <a:rPr lang="en-US" dirty="0"/>
              <a:t>any data that compliments NERC research in Atmospheric </a:t>
            </a:r>
            <a:r>
              <a:rPr lang="en-US" dirty="0" err="1"/>
              <a:t>sci</a:t>
            </a:r>
            <a:r>
              <a:rPr lang="en-US" dirty="0"/>
              <a:t> or EO</a:t>
            </a:r>
            <a:r>
              <a:rPr lang="en-US" dirty="0" smtClean="0"/>
              <a:t>).</a:t>
            </a:r>
          </a:p>
          <a:p>
            <a:pPr marL="419100" lvl="0" indent="-342900" algn="l" rtl="0">
              <a:lnSpc>
                <a:spcPct val="115000"/>
              </a:lnSpc>
              <a:spcBef>
                <a:spcPts val="0"/>
              </a:spcBef>
              <a:spcAft>
                <a:spcPts val="0"/>
              </a:spcAft>
              <a:buClr>
                <a:schemeClr val="tx1"/>
              </a:buClr>
              <a:buSzPts val="2400"/>
            </a:pPr>
            <a:r>
              <a:rPr lang="en-US" b="1" dirty="0" smtClean="0">
                <a:solidFill>
                  <a:srgbClr val="FF0000"/>
                </a:solidFill>
              </a:rPr>
              <a:t>Support data standards</a:t>
            </a:r>
            <a:r>
              <a:rPr lang="en-US" dirty="0" smtClean="0">
                <a:solidFill>
                  <a:srgbClr val="FF0000"/>
                </a:solidFill>
              </a:rPr>
              <a:t> </a:t>
            </a:r>
            <a:r>
              <a:rPr lang="en-US" dirty="0" smtClean="0"/>
              <a:t>(for international science community), e.g. ESA Climate Change Initiative; CMIP data request; Climate-Forecast (CF) metadata convention.</a:t>
            </a:r>
            <a:endParaRPr lang="en-US" b="1" dirty="0"/>
          </a:p>
          <a:p>
            <a:pPr marL="419100" lvl="0" indent="-342900" algn="l" rtl="0">
              <a:spcBef>
                <a:spcPts val="0"/>
              </a:spcBef>
              <a:spcAft>
                <a:spcPts val="0"/>
              </a:spcAft>
              <a:buClr>
                <a:schemeClr val="tx1"/>
              </a:buClr>
              <a:buSzPts val="2400"/>
            </a:pPr>
            <a:r>
              <a:rPr lang="en-GB" b="1" dirty="0" smtClean="0">
                <a:solidFill>
                  <a:srgbClr val="FF0000"/>
                </a:solidFill>
              </a:rPr>
              <a:t>Engage with </a:t>
            </a:r>
            <a:r>
              <a:rPr lang="en-GB" b="1" dirty="0">
                <a:solidFill>
                  <a:srgbClr val="FF0000"/>
                </a:solidFill>
              </a:rPr>
              <a:t>global </a:t>
            </a:r>
            <a:r>
              <a:rPr lang="en-GB" b="1" dirty="0" smtClean="0">
                <a:solidFill>
                  <a:srgbClr val="FF0000"/>
                </a:solidFill>
              </a:rPr>
              <a:t>community</a:t>
            </a:r>
            <a:r>
              <a:rPr lang="en-GB" b="1" dirty="0" smtClean="0"/>
              <a:t>. </a:t>
            </a:r>
            <a:r>
              <a:rPr lang="en-GB" dirty="0" smtClean="0"/>
              <a:t>CEDA </a:t>
            </a:r>
            <a:r>
              <a:rPr lang="en-GB" dirty="0"/>
              <a:t>staff </a:t>
            </a:r>
            <a:r>
              <a:rPr lang="en-GB" dirty="0" smtClean="0"/>
              <a:t>participate in:</a:t>
            </a:r>
          </a:p>
          <a:p>
            <a:pPr marL="914400" lvl="1" indent="-381000">
              <a:spcBef>
                <a:spcPts val="0"/>
              </a:spcBef>
              <a:buSzPts val="2400"/>
            </a:pPr>
            <a:r>
              <a:rPr lang="en-GB" sz="2400" dirty="0" smtClean="0"/>
              <a:t>World </a:t>
            </a:r>
            <a:r>
              <a:rPr lang="en-GB" sz="2400" dirty="0"/>
              <a:t>Climate Research Programme (</a:t>
            </a:r>
            <a:r>
              <a:rPr lang="en-GB" sz="2400" dirty="0" smtClean="0"/>
              <a:t>WCRP);</a:t>
            </a:r>
          </a:p>
          <a:p>
            <a:pPr marL="914400" lvl="1" indent="-381000">
              <a:spcBef>
                <a:spcPts val="0"/>
              </a:spcBef>
              <a:buSzPts val="2400"/>
            </a:pPr>
            <a:r>
              <a:rPr lang="en-GB" sz="2400" dirty="0" smtClean="0"/>
              <a:t>Committee </a:t>
            </a:r>
            <a:r>
              <a:rPr lang="en-GB" sz="2400" dirty="0"/>
              <a:t>on Earth Observation Satellites (</a:t>
            </a:r>
            <a:r>
              <a:rPr lang="en-GB" sz="2400" dirty="0" smtClean="0"/>
              <a:t>CEOS);</a:t>
            </a:r>
          </a:p>
          <a:p>
            <a:pPr marL="914400" lvl="1" indent="-381000">
              <a:spcBef>
                <a:spcPts val="0"/>
              </a:spcBef>
              <a:buSzPts val="2400"/>
            </a:pPr>
            <a:r>
              <a:rPr lang="en-GB" sz="2400" dirty="0" smtClean="0"/>
              <a:t>Earth </a:t>
            </a:r>
            <a:r>
              <a:rPr lang="en-GB" sz="2400" dirty="0"/>
              <a:t>System Grid </a:t>
            </a:r>
            <a:r>
              <a:rPr lang="en-GB" sz="2400" dirty="0" smtClean="0"/>
              <a:t>Federation (ESGF);</a:t>
            </a:r>
          </a:p>
          <a:p>
            <a:pPr marL="914400" lvl="1" indent="-381000">
              <a:spcBef>
                <a:spcPts val="0"/>
              </a:spcBef>
              <a:buSzPts val="2400"/>
            </a:pPr>
            <a:r>
              <a:rPr lang="en-GB" sz="2400" dirty="0" smtClean="0"/>
              <a:t>Intergovernmental </a:t>
            </a:r>
            <a:r>
              <a:rPr lang="en-GB" sz="2400" dirty="0"/>
              <a:t>Panel on Climate Change (IPCC) Data Distribution </a:t>
            </a:r>
            <a:r>
              <a:rPr lang="en-GB" sz="2400" dirty="0" smtClean="0"/>
              <a:t>Centre.</a:t>
            </a:r>
            <a:endParaRPr sz="2400" dirty="0"/>
          </a:p>
        </p:txBody>
      </p:sp>
    </p:spTree>
    <p:extLst>
      <p:ext uri="{BB962C8B-B14F-4D97-AF65-F5344CB8AC3E}">
        <p14:creationId xmlns:p14="http://schemas.microsoft.com/office/powerpoint/2010/main" val="3077782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4801" y="692696"/>
            <a:ext cx="8462016" cy="5494195"/>
            <a:chOff x="7985714" y="815125"/>
            <a:chExt cx="8462016" cy="5494195"/>
          </a:xfrm>
        </p:grpSpPr>
        <p:sp>
          <p:nvSpPr>
            <p:cNvPr id="3" name="Freeform 7"/>
            <p:cNvSpPr>
              <a:spLocks noChangeArrowheads="1"/>
            </p:cNvSpPr>
            <p:nvPr/>
          </p:nvSpPr>
          <p:spPr bwMode="auto">
            <a:xfrm>
              <a:off x="10260632" y="5644848"/>
              <a:ext cx="2339975" cy="664472"/>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17694720 60000 65536"/>
                <a:gd name="T9" fmla="*/ 0 60000 65536"/>
                <a:gd name="T10" fmla="*/ 5898240 60000 65536"/>
                <a:gd name="T11" fmla="*/ 11796480 60000 65536"/>
                <a:gd name="T12" fmla="*/ 5400 w 21600"/>
                <a:gd name="T13" fmla="*/ 0 h 21600"/>
                <a:gd name="T14" fmla="*/ 16200 w 21600"/>
                <a:gd name="T15" fmla="*/ 18900 h 21600"/>
              </a:gdLst>
              <a:ahLst/>
              <a:cxnLst>
                <a:cxn ang="T8">
                  <a:pos x="T0" y="T1"/>
                </a:cxn>
                <a:cxn ang="T9">
                  <a:pos x="T2" y="T3"/>
                </a:cxn>
                <a:cxn ang="T10">
                  <a:pos x="T4" y="T5"/>
                </a:cxn>
                <a:cxn ang="T11">
                  <a:pos x="T6" y="T7"/>
                </a:cxn>
              </a:cxnLst>
              <a:rect l="T12" t="T13" r="T14" b="T15"/>
              <a:pathLst>
                <a:path w="21600" h="21600">
                  <a:moveTo>
                    <a:pt x="5400" y="0"/>
                  </a:moveTo>
                  <a:lnTo>
                    <a:pt x="5400" y="16200"/>
                  </a:lnTo>
                  <a:lnTo>
                    <a:pt x="0" y="16200"/>
                  </a:lnTo>
                  <a:lnTo>
                    <a:pt x="10800" y="21600"/>
                  </a:lnTo>
                  <a:lnTo>
                    <a:pt x="21600" y="16200"/>
                  </a:lnTo>
                  <a:lnTo>
                    <a:pt x="16200" y="16200"/>
                  </a:lnTo>
                  <a:lnTo>
                    <a:pt x="16200" y="0"/>
                  </a:lnTo>
                  <a:lnTo>
                    <a:pt x="5400" y="0"/>
                  </a:lnTo>
                  <a:close/>
                </a:path>
              </a:pathLst>
            </a:custGeom>
            <a:solidFill>
              <a:srgbClr val="E6E6FF"/>
            </a:solidFill>
            <a:ln w="0">
              <a:solidFill>
                <a:srgbClr val="000000"/>
              </a:solidFill>
              <a:miter lim="800000"/>
              <a:headEnd/>
              <a:tailEnd/>
            </a:ln>
          </p:spPr>
          <p:txBody>
            <a:bodyPr lIns="90000" tIns="45000" rIns="90000" bIns="45000" anchor="ctr"/>
            <a:lstStyle>
              <a:lvl1pPr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1pPr>
              <a:lvl2pPr marL="742950" indent="-28575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2pPr>
              <a:lvl3pPr marL="11430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3pPr>
              <a:lvl4pPr marL="16002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4pPr>
              <a:lvl5pPr marL="2057400" indent="-228600" eaLnBrk="0" hangingPunc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5pPr>
              <a:lvl6pPr marL="25146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6pPr>
              <a:lvl7pPr marL="29718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7pPr>
              <a:lvl8pPr marL="34290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8pPr>
              <a:lvl9pPr marL="3886200" indent="-228600"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tx1"/>
                  </a:solidFill>
                  <a:latin typeface="Arial" charset="0"/>
                  <a:cs typeface="Arial" charset="0"/>
                </a:defRPr>
              </a:lvl9pPr>
            </a:lstStyle>
            <a:p>
              <a:pPr algn="ctr" eaLnBrk="1" hangingPunct="1">
                <a:lnSpc>
                  <a:spcPct val="97000"/>
                </a:lnSpc>
              </a:pPr>
              <a:r>
                <a:rPr lang="en-GB" altLang="en-US">
                  <a:solidFill>
                    <a:srgbClr val="800000"/>
                  </a:solidFill>
                </a:rPr>
                <a:t>Lots more</a:t>
              </a:r>
            </a:p>
          </p:txBody>
        </p:sp>
        <p:grpSp>
          <p:nvGrpSpPr>
            <p:cNvPr id="4" name="Group 3"/>
            <p:cNvGrpSpPr/>
            <p:nvPr/>
          </p:nvGrpSpPr>
          <p:grpSpPr>
            <a:xfrm>
              <a:off x="7985714" y="815125"/>
              <a:ext cx="8462016" cy="4689617"/>
              <a:chOff x="625590" y="665292"/>
              <a:chExt cx="8462016" cy="4689617"/>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260" y="1603820"/>
                <a:ext cx="8386643" cy="37510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90" y="665292"/>
                <a:ext cx="8462016" cy="938528"/>
              </a:xfrm>
              <a:prstGeom prst="rect">
                <a:avLst/>
              </a:prstGeom>
            </p:spPr>
          </p:pic>
        </p:grpSp>
      </p:grpSp>
      <p:sp>
        <p:nvSpPr>
          <p:cNvPr id="7" name="TextBox 6"/>
          <p:cNvSpPr txBox="1"/>
          <p:nvPr/>
        </p:nvSpPr>
        <p:spPr>
          <a:xfrm>
            <a:off x="1314879" y="181884"/>
            <a:ext cx="6441859" cy="584775"/>
          </a:xfrm>
          <a:prstGeom prst="rect">
            <a:avLst/>
          </a:prstGeom>
          <a:noFill/>
        </p:spPr>
        <p:txBody>
          <a:bodyPr wrap="square" rtlCol="0">
            <a:spAutoFit/>
          </a:bodyPr>
          <a:lstStyle/>
          <a:p>
            <a:pPr algn="ctr"/>
            <a:r>
              <a:rPr lang="en-GB" sz="3200" b="1" dirty="0" smtClean="0">
                <a:latin typeface="Arial Rounded MT Bold" panose="020F0704030504030204" pitchFamily="34" charset="0"/>
              </a:rPr>
              <a:t>CEDA Projects</a:t>
            </a:r>
            <a:endParaRPr lang="en-GB" sz="3200" b="1" dirty="0">
              <a:latin typeface="Arial Rounded MT Bold" panose="020F0704030504030204" pitchFamily="34" charset="0"/>
            </a:endParaRPr>
          </a:p>
        </p:txBody>
      </p:sp>
    </p:spTree>
    <p:extLst>
      <p:ext uri="{BB962C8B-B14F-4D97-AF65-F5344CB8AC3E}">
        <p14:creationId xmlns:p14="http://schemas.microsoft.com/office/powerpoint/2010/main" val="2054429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625" t="21111" r="13500" b="55333"/>
          <a:stretch/>
        </p:blipFill>
        <p:spPr bwMode="auto">
          <a:xfrm>
            <a:off x="771856" y="1702806"/>
            <a:ext cx="7616502" cy="1366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07504" y="908720"/>
            <a:ext cx="8928992" cy="861774"/>
          </a:xfrm>
          <a:prstGeom prst="rect">
            <a:avLst/>
          </a:prstGeom>
          <a:noFill/>
        </p:spPr>
        <p:txBody>
          <a:bodyPr wrap="square" rtlCol="0">
            <a:spAutoFit/>
          </a:bodyPr>
          <a:lstStyle/>
          <a:p>
            <a:pPr lvl="0" algn="ctr">
              <a:spcBef>
                <a:spcPts val="499"/>
              </a:spcBef>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3200" b="1" dirty="0" smtClean="0">
                <a:latin typeface="Arial Rounded MT Bold" panose="020F0704030504030204" pitchFamily="34" charset="0"/>
              </a:rPr>
              <a:t>JASMIN Overview</a:t>
            </a:r>
            <a:endParaRPr lang="en-GB" sz="3200" dirty="0" smtClean="0">
              <a:latin typeface="Arial Rounded MT Bold" panose="020F0704030504030204" pitchFamily="34" charset="0"/>
            </a:endParaRPr>
          </a:p>
          <a:p>
            <a:endParaRPr lang="en-GB" dirty="0"/>
          </a:p>
        </p:txBody>
      </p:sp>
      <p:sp>
        <p:nvSpPr>
          <p:cNvPr id="11" name="TextBox 10"/>
          <p:cNvSpPr txBox="1"/>
          <p:nvPr/>
        </p:nvSpPr>
        <p:spPr>
          <a:xfrm>
            <a:off x="771857" y="3284984"/>
            <a:ext cx="7616501" cy="2677656"/>
          </a:xfrm>
          <a:prstGeom prst="rect">
            <a:avLst/>
          </a:prstGeom>
          <a:noFill/>
        </p:spPr>
        <p:txBody>
          <a:bodyPr wrap="square" rtlCol="0">
            <a:spAutoFit/>
          </a:bodyPr>
          <a:lstStyle/>
          <a:p>
            <a:r>
              <a:rPr lang="en-GB" sz="2800" b="1" dirty="0"/>
              <a:t>The JASMIN facility is a "super-data-cluster" which delivers infrastructure for data analysis. </a:t>
            </a:r>
            <a:endParaRPr lang="en-GB" sz="2800" b="1" dirty="0" smtClean="0"/>
          </a:p>
          <a:p>
            <a:endParaRPr lang="en-GB" sz="2800" b="1" dirty="0"/>
          </a:p>
          <a:p>
            <a:r>
              <a:rPr lang="en-GB" sz="2800" b="1" dirty="0" smtClean="0"/>
              <a:t>In </a:t>
            </a:r>
            <a:r>
              <a:rPr lang="en-GB" sz="2800" b="1" dirty="0"/>
              <a:t>technical terms it is half super-computer and  half data-centre and </a:t>
            </a:r>
            <a:r>
              <a:rPr lang="en-GB" sz="2800" b="1" dirty="0" smtClean="0"/>
              <a:t>it </a:t>
            </a:r>
            <a:r>
              <a:rPr lang="en-GB" sz="2800" b="1" dirty="0"/>
              <a:t>provides a globally unique computational environment. </a:t>
            </a:r>
          </a:p>
        </p:txBody>
      </p:sp>
    </p:spTree>
    <p:extLst>
      <p:ext uri="{BB962C8B-B14F-4D97-AF65-F5344CB8AC3E}">
        <p14:creationId xmlns:p14="http://schemas.microsoft.com/office/powerpoint/2010/main" val="3460211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0" y="3789363"/>
            <a:ext cx="6237288" cy="2447925"/>
          </a:xfrm>
        </p:spPr>
        <p:txBody>
          <a:bodyPr/>
          <a:lstStyle/>
          <a:p>
            <a:pPr algn="l">
              <a:defRPr/>
            </a:pPr>
            <a:r>
              <a:rPr lang="en-GB" sz="2000" dirty="0"/>
              <a:t>JASMIN </a:t>
            </a:r>
            <a:r>
              <a:rPr lang="en-GB" sz="2000" dirty="0" smtClean="0"/>
              <a:t>is a world leading, unique </a:t>
            </a:r>
            <a:r>
              <a:rPr lang="en-GB" sz="2000" dirty="0"/>
              <a:t>hybrid </a:t>
            </a:r>
            <a:r>
              <a:rPr lang="en-GB" sz="2000" dirty="0" smtClean="0"/>
              <a:t>of:</a:t>
            </a:r>
            <a:endParaRPr lang="en-GB" sz="2000" dirty="0"/>
          </a:p>
          <a:p>
            <a:pPr marL="342900" indent="-342900" algn="l">
              <a:buFont typeface="Arial" panose="020B0604020202020204" pitchFamily="34" charset="0"/>
              <a:buChar char="•"/>
              <a:defRPr/>
            </a:pPr>
            <a:r>
              <a:rPr lang="en-GB" sz="1800" dirty="0" smtClean="0"/>
              <a:t>16PB high performance storage (~250GByte/s) </a:t>
            </a:r>
          </a:p>
          <a:p>
            <a:pPr marL="342900" indent="-342900" algn="l">
              <a:buFont typeface="Arial" panose="020B0604020202020204" pitchFamily="34" charset="0"/>
              <a:buChar char="•"/>
              <a:defRPr/>
            </a:pPr>
            <a:r>
              <a:rPr lang="en-GB" sz="1800" dirty="0" smtClean="0"/>
              <a:t>High-performance </a:t>
            </a:r>
            <a:r>
              <a:rPr lang="en-GB" sz="1800" dirty="0"/>
              <a:t>computing </a:t>
            </a:r>
            <a:r>
              <a:rPr lang="en-GB" sz="1800" dirty="0" smtClean="0"/>
              <a:t>(~4,000 cores)</a:t>
            </a:r>
          </a:p>
          <a:p>
            <a:pPr marL="342900" indent="-342900" algn="l">
              <a:buFont typeface="Arial" panose="020B0604020202020204" pitchFamily="34" charset="0"/>
              <a:buChar char="•"/>
              <a:defRPr/>
            </a:pPr>
            <a:r>
              <a:rPr lang="en-GB" sz="1800" dirty="0" smtClean="0"/>
              <a:t>Non-blocking Networking (&gt; 3Tbit/sec), </a:t>
            </a:r>
            <a:br>
              <a:rPr lang="en-GB" sz="1800" dirty="0" smtClean="0"/>
            </a:br>
            <a:r>
              <a:rPr lang="en-GB" sz="1800" dirty="0" smtClean="0"/>
              <a:t>and Optical Private Network WAN’s</a:t>
            </a:r>
          </a:p>
          <a:p>
            <a:pPr marL="342900" indent="-342900" algn="l">
              <a:buFont typeface="Arial" panose="020B0604020202020204" pitchFamily="34" charset="0"/>
              <a:buChar char="•"/>
              <a:defRPr/>
            </a:pPr>
            <a:r>
              <a:rPr lang="en-GB" sz="1800" dirty="0"/>
              <a:t>C</a:t>
            </a:r>
            <a:r>
              <a:rPr lang="en-GB" sz="1800" dirty="0" smtClean="0"/>
              <a:t>oupled </a:t>
            </a:r>
            <a:r>
              <a:rPr lang="en-GB" sz="1800" dirty="0"/>
              <a:t>with cloud hosting </a:t>
            </a:r>
            <a:r>
              <a:rPr lang="en-GB" sz="1800" dirty="0" smtClean="0"/>
              <a:t>capabilities </a:t>
            </a:r>
          </a:p>
        </p:txBody>
      </p:sp>
      <p:pic>
        <p:nvPicPr>
          <p:cNvPr id="1843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88913"/>
            <a:ext cx="5307013" cy="354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5963" y="188913"/>
            <a:ext cx="32385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4288" y="4652963"/>
            <a:ext cx="1412875"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Box 10"/>
          <p:cNvSpPr txBox="1">
            <a:spLocks noChangeArrowheads="1"/>
          </p:cNvSpPr>
          <p:nvPr/>
        </p:nvSpPr>
        <p:spPr bwMode="auto">
          <a:xfrm>
            <a:off x="107950" y="5775325"/>
            <a:ext cx="66246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Lucida Grande"/>
                <a:ea typeface="ヒラギノ角ゴ Pro W3"/>
                <a:cs typeface="ヒラギノ角ゴ Pro W3"/>
              </a:defRPr>
            </a:lvl1pPr>
            <a:lvl2pPr marL="742950" indent="-285750" eaLnBrk="0" hangingPunct="0">
              <a:defRPr sz="2400">
                <a:solidFill>
                  <a:schemeClr val="tx1"/>
                </a:solidFill>
                <a:latin typeface="Lucida Grande"/>
                <a:ea typeface="ヒラギノ角ゴ Pro W3"/>
                <a:cs typeface="ヒラギノ角ゴ Pro W3"/>
              </a:defRPr>
            </a:lvl2pPr>
            <a:lvl3pPr marL="1143000" indent="-228600" eaLnBrk="0" hangingPunct="0">
              <a:defRPr sz="2400">
                <a:solidFill>
                  <a:schemeClr val="tx1"/>
                </a:solidFill>
                <a:latin typeface="Lucida Grande"/>
                <a:ea typeface="ヒラギノ角ゴ Pro W3"/>
                <a:cs typeface="ヒラギノ角ゴ Pro W3"/>
              </a:defRPr>
            </a:lvl3pPr>
            <a:lvl4pPr marL="1600200" indent="-228600" eaLnBrk="0" hangingPunct="0">
              <a:defRPr sz="2400">
                <a:solidFill>
                  <a:schemeClr val="tx1"/>
                </a:solidFill>
                <a:latin typeface="Lucida Grande"/>
                <a:ea typeface="ヒラギノ角ゴ Pro W3"/>
                <a:cs typeface="ヒラギノ角ゴ Pro W3"/>
              </a:defRPr>
            </a:lvl4pPr>
            <a:lvl5pPr marL="2057400" indent="-228600" eaLnBrk="0" hangingPunct="0">
              <a:defRPr sz="2400">
                <a:solidFill>
                  <a:schemeClr val="tx1"/>
                </a:solidFill>
                <a:latin typeface="Lucida Grande"/>
                <a:ea typeface="ヒラギノ角ゴ Pro W3"/>
                <a:cs typeface="ヒラギノ角ゴ Pro W3"/>
              </a:defRPr>
            </a:lvl5pPr>
            <a:lvl6pPr marL="2514600" indent="-228600" eaLnBrk="0" fontAlgn="base" hangingPunct="0">
              <a:spcBef>
                <a:spcPct val="0"/>
              </a:spcBef>
              <a:spcAft>
                <a:spcPct val="0"/>
              </a:spcAft>
              <a:defRPr sz="2400">
                <a:solidFill>
                  <a:schemeClr val="tx1"/>
                </a:solidFill>
                <a:latin typeface="Lucida Grande"/>
                <a:ea typeface="ヒラギノ角ゴ Pro W3"/>
                <a:cs typeface="ヒラギノ角ゴ Pro W3"/>
              </a:defRPr>
            </a:lvl6pPr>
            <a:lvl7pPr marL="2971800" indent="-228600" eaLnBrk="0" fontAlgn="base" hangingPunct="0">
              <a:spcBef>
                <a:spcPct val="0"/>
              </a:spcBef>
              <a:spcAft>
                <a:spcPct val="0"/>
              </a:spcAft>
              <a:defRPr sz="2400">
                <a:solidFill>
                  <a:schemeClr val="tx1"/>
                </a:solidFill>
                <a:latin typeface="Lucida Grande"/>
                <a:ea typeface="ヒラギノ角ゴ Pro W3"/>
                <a:cs typeface="ヒラギノ角ゴ Pro W3"/>
              </a:defRPr>
            </a:lvl7pPr>
            <a:lvl8pPr marL="3429000" indent="-228600" eaLnBrk="0" fontAlgn="base" hangingPunct="0">
              <a:spcBef>
                <a:spcPct val="0"/>
              </a:spcBef>
              <a:spcAft>
                <a:spcPct val="0"/>
              </a:spcAft>
              <a:defRPr sz="2400">
                <a:solidFill>
                  <a:schemeClr val="tx1"/>
                </a:solidFill>
                <a:latin typeface="Lucida Grande"/>
                <a:ea typeface="ヒラギノ角ゴ Pro W3"/>
                <a:cs typeface="ヒラギノ角ゴ Pro W3"/>
              </a:defRPr>
            </a:lvl8pPr>
            <a:lvl9pPr marL="3886200" indent="-228600" eaLnBrk="0" fontAlgn="base" hangingPunct="0">
              <a:spcBef>
                <a:spcPct val="0"/>
              </a:spcBef>
              <a:spcAft>
                <a:spcPct val="0"/>
              </a:spcAft>
              <a:defRPr sz="2400">
                <a:solidFill>
                  <a:schemeClr val="tx1"/>
                </a:solidFill>
                <a:latin typeface="Lucida Grande"/>
                <a:ea typeface="ヒラギノ角ゴ Pro W3"/>
                <a:cs typeface="ヒラギノ角ゴ Pro W3"/>
              </a:defRPr>
            </a:lvl9pPr>
          </a:lstStyle>
          <a:p>
            <a:pPr eaLnBrk="1" hangingPunct="1"/>
            <a:r>
              <a:rPr lang="en-GB" altLang="en-US" sz="1800" i="1" dirty="0">
                <a:solidFill>
                  <a:srgbClr val="0070C0"/>
                </a:solidFill>
              </a:rPr>
              <a:t>To address “one of NERC’s most strategically important challenges: the improvement of predictive environmental science.” </a:t>
            </a:r>
            <a:r>
              <a:rPr lang="en-GB" altLang="en-US" sz="1400" dirty="0" err="1"/>
              <a:t>Prof.</a:t>
            </a:r>
            <a:r>
              <a:rPr lang="en-GB" altLang="en-US" sz="1400" dirty="0"/>
              <a:t> Duncan </a:t>
            </a:r>
            <a:r>
              <a:rPr lang="en-GB" altLang="en-US" sz="1400" dirty="0" err="1"/>
              <a:t>Wingham</a:t>
            </a:r>
            <a:r>
              <a:rPr lang="en-GB" altLang="en-US" sz="1400" dirty="0"/>
              <a:t>, NERC Chief Exec.</a:t>
            </a:r>
          </a:p>
        </p:txBody>
      </p:sp>
    </p:spTree>
    <p:extLst>
      <p:ext uri="{BB962C8B-B14F-4D97-AF65-F5344CB8AC3E}">
        <p14:creationId xmlns:p14="http://schemas.microsoft.com/office/powerpoint/2010/main" val="39493183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a:xfrm>
            <a:off x="388938" y="162304"/>
            <a:ext cx="8755062" cy="978729"/>
          </a:xfrm>
        </p:spPr>
        <p:txBody>
          <a:bodyPr wrap="square">
            <a:spAutoFit/>
          </a:bodyPr>
          <a:lstStyle>
            <a:defPPr lvl="0">
              <a:buNone/>
            </a:defPPr>
            <a:lvl1pPr lvl="0">
              <a:buNone/>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r>
              <a:rPr lang="en-GB" sz="3200" b="1" dirty="0" smtClean="0">
                <a:latin typeface="Arial Rounded MT Bold" panose="020F0704030504030204" pitchFamily="34" charset="0"/>
              </a:rPr>
              <a:t>Hosted by STFC</a:t>
            </a:r>
            <a:br>
              <a:rPr lang="en-GB" sz="3200" b="1" dirty="0" smtClean="0">
                <a:latin typeface="Arial Rounded MT Bold" panose="020F0704030504030204" pitchFamily="34" charset="0"/>
              </a:rPr>
            </a:br>
            <a:r>
              <a:rPr lang="en-GB" sz="3200" b="1" dirty="0" smtClean="0">
                <a:latin typeface="Arial Rounded MT Bold" panose="020F0704030504030204" pitchFamily="34" charset="0"/>
              </a:rPr>
              <a:t>Scientific </a:t>
            </a:r>
            <a:r>
              <a:rPr lang="en-GB" sz="3200" b="1" dirty="0">
                <a:latin typeface="Arial Rounded MT Bold" panose="020F0704030504030204" pitchFamily="34" charset="0"/>
              </a:rPr>
              <a:t>Computing </a:t>
            </a:r>
            <a:r>
              <a:rPr lang="en-GB" sz="3200" b="1" dirty="0" smtClean="0">
                <a:latin typeface="Arial Rounded MT Bold" panose="020F0704030504030204" pitchFamily="34" charset="0"/>
              </a:rPr>
              <a:t>Department</a:t>
            </a:r>
            <a:endParaRPr lang="en-GB" sz="3200" b="1" dirty="0">
              <a:latin typeface="Arial Rounded MT Bold" panose="020F0704030504030204" pitchFamily="34" charset="0"/>
            </a:endParaRPr>
          </a:p>
        </p:txBody>
      </p:sp>
      <p:sp>
        <p:nvSpPr>
          <p:cNvPr id="3" name="Text Placeholder 2"/>
          <p:cNvSpPr txBox="1">
            <a:spLocks noGrp="1"/>
          </p:cNvSpPr>
          <p:nvPr>
            <p:ph type="body" idx="4294967295"/>
          </p:nvPr>
        </p:nvSpPr>
        <p:spPr>
          <a:xfrm>
            <a:off x="0" y="1260475"/>
            <a:ext cx="4143375" cy="1897063"/>
          </a:xfrm>
        </p:spPr>
        <p:txBody>
          <a:bodyPr/>
          <a:lstStyle>
            <a:defPPr marL="0" marR="0" lvl="0" indent="0" algn="l" rtl="0" hangingPunct="0">
              <a:lnSpc>
                <a:spcPct val="91000"/>
              </a:lnSpc>
              <a:spcBef>
                <a:spcPts val="227"/>
              </a:spcBef>
              <a:spcAft>
                <a:spcPts val="0"/>
              </a:spcAft>
              <a:buNone/>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defRPr lang="en-GB" sz="2000" b="0" i="0" u="none" strike="noStrike" baseline="0">
                <a:ln>
                  <a:noFill/>
                </a:ln>
                <a:solidFill>
                  <a:srgbClr val="000000"/>
                </a:solidFill>
                <a:latin typeface="Arial" pitchFamily="2"/>
                <a:ea typeface="DejaVu Sans" pitchFamily="34"/>
                <a:cs typeface="DejaVu Sans" pitchFamily="34"/>
              </a:defRPr>
            </a:defPPr>
            <a:lvl1pPr marL="0" marR="0" lvl="0" indent="0" algn="l" rtl="0" hangingPunct="0">
              <a:lnSpc>
                <a:spcPct val="91000"/>
              </a:lnSpc>
              <a:spcBef>
                <a:spcPts val="227"/>
              </a:spcBef>
              <a:spcAft>
                <a:spcPts val="0"/>
              </a:spcAft>
              <a:buNone/>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defRPr lang="en-GB" sz="2000" b="0" i="0" u="none" strike="noStrike" baseline="0">
                <a:ln>
                  <a:noFill/>
                </a:ln>
                <a:solidFill>
                  <a:srgbClr val="000000"/>
                </a:solidFill>
                <a:latin typeface="Arial" pitchFamily="2"/>
                <a:ea typeface="DejaVu Sans" pitchFamily="34"/>
                <a:cs typeface="DejaVu Sans" pitchFamily="34"/>
              </a:defRPr>
            </a:lvl1pPr>
            <a:lvl2pPr marL="742680" marR="0" lvl="1" indent="-285480" algn="l" rtl="0" hangingPunct="0">
              <a:lnSpc>
                <a:spcPct val="91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GB" sz="2000" b="0" i="0" u="none" strike="noStrike" baseline="0">
                <a:ln>
                  <a:noFill/>
                </a:ln>
                <a:solidFill>
                  <a:srgbClr val="000000"/>
                </a:solidFill>
                <a:latin typeface="Arial" pitchFamily="2"/>
                <a:ea typeface="DejaVu Sans" pitchFamily="34"/>
                <a:cs typeface="DejaVu Sans" pitchFamily="34"/>
              </a:defRPr>
            </a:lvl2pPr>
            <a:lvl3pPr marL="1143000" marR="0" lvl="2" indent="-228600" algn="l" rtl="0" hangingPunct="0">
              <a:lnSpc>
                <a:spcPct val="91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GB" sz="1800" b="0" i="0" u="none" strike="noStrike" baseline="0">
                <a:ln>
                  <a:noFill/>
                </a:ln>
                <a:solidFill>
                  <a:srgbClr val="000000"/>
                </a:solidFill>
                <a:latin typeface="Arial" pitchFamily="2"/>
                <a:ea typeface="DejaVu Sans" pitchFamily="34"/>
                <a:cs typeface="DejaVu Sans" pitchFamily="34"/>
              </a:defRPr>
            </a:lvl3pPr>
            <a:lvl4pPr marL="1600199" marR="0" lvl="3" indent="-228600" algn="l" rtl="0" hangingPunct="0">
              <a:lnSpc>
                <a:spcPct val="91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GB" sz="2000" b="0" i="0" u="none" strike="noStrike" baseline="0">
                <a:ln>
                  <a:noFill/>
                </a:ln>
                <a:solidFill>
                  <a:srgbClr val="000000"/>
                </a:solidFill>
                <a:latin typeface="Arial" pitchFamily="2"/>
                <a:ea typeface="DejaVu Sans" pitchFamily="34"/>
                <a:cs typeface="DejaVu Sans" pitchFamily="34"/>
              </a:defRPr>
            </a:lvl4pPr>
            <a:lvl5pPr marL="2057400" marR="0" lvl="4"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5pPr>
            <a:lvl6pPr marL="2057400" marR="0" lvl="5"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6pPr>
            <a:lvl7pPr marL="2057400" marR="0" lvl="6"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7pPr>
            <a:lvl8pPr marL="2057400" marR="0" lvl="7"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8pPr>
            <a:lvl9pPr marL="2057400" marR="0" lvl="8"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9pPr>
          </a:lstStyle>
          <a:p>
            <a:pPr lvl="0"/>
            <a:r>
              <a:rPr lang="en-GB" sz="1800" b="1"/>
              <a:t>“</a:t>
            </a:r>
            <a:r>
              <a:rPr lang="en-GB" sz="1800" b="1" i="1"/>
              <a:t>Computing Expertise across length scales from processes within atoms to environmental modelling</a:t>
            </a:r>
            <a:r>
              <a:rPr lang="en-GB" sz="1800" b="1"/>
              <a:t>”</a:t>
            </a:r>
          </a:p>
          <a:p>
            <a:pPr lvl="0">
              <a:buClr>
                <a:srgbClr val="000000"/>
              </a:buClr>
              <a:buSzPct val="45000"/>
              <a:buFont typeface="StarSymbol"/>
              <a:buChar char="➔"/>
            </a:pPr>
            <a:r>
              <a:rPr lang="en-GB" sz="1600"/>
              <a:t> Applications development and support,</a:t>
            </a:r>
          </a:p>
          <a:p>
            <a:pPr lvl="0">
              <a:buClr>
                <a:srgbClr val="000000"/>
              </a:buClr>
              <a:buSzPct val="45000"/>
              <a:buFont typeface="StarSymbol"/>
              <a:buChar char="➔"/>
            </a:pPr>
            <a:r>
              <a:rPr lang="en-GB" sz="1600"/>
              <a:t> Compute and data facilities and services</a:t>
            </a:r>
          </a:p>
          <a:p>
            <a:pPr lvl="0">
              <a:buClr>
                <a:srgbClr val="000000"/>
              </a:buClr>
              <a:buSzPct val="45000"/>
              <a:buFont typeface="StarSymbol"/>
              <a:buChar char="➔"/>
            </a:pPr>
            <a:r>
              <a:rPr lang="en-GB" sz="1600"/>
              <a:t> Research and Training</a:t>
            </a:r>
          </a:p>
          <a:p>
            <a:pPr lvl="0">
              <a:buClr>
                <a:srgbClr val="000000"/>
              </a:buClr>
              <a:buSzPct val="45000"/>
              <a:buFont typeface="StarSymbol"/>
              <a:buChar char="➔"/>
            </a:pPr>
            <a:r>
              <a:rPr lang="en-GB" sz="1600"/>
              <a:t> Numerical Analysis</a:t>
            </a:r>
          </a:p>
          <a:p>
            <a:pPr lvl="0"/>
            <a:endParaRPr lang="en-GB"/>
          </a:p>
        </p:txBody>
      </p:sp>
      <p:sp>
        <p:nvSpPr>
          <p:cNvPr id="4" name="Text Placeholder 3"/>
          <p:cNvSpPr txBox="1">
            <a:spLocks noGrp="1"/>
          </p:cNvSpPr>
          <p:nvPr>
            <p:ph type="body" idx="4294967295"/>
          </p:nvPr>
        </p:nvSpPr>
        <p:spPr>
          <a:xfrm>
            <a:off x="5000625" y="1260475"/>
            <a:ext cx="4143375" cy="1897063"/>
          </a:xfrm>
        </p:spPr>
        <p:txBody>
          <a:bodyPr/>
          <a:lstStyle>
            <a:defPPr marL="0" marR="0" lvl="0" indent="0" algn="l" rtl="0" hangingPunct="0">
              <a:lnSpc>
                <a:spcPct val="91000"/>
              </a:lnSpc>
              <a:spcBef>
                <a:spcPts val="227"/>
              </a:spcBef>
              <a:spcAft>
                <a:spcPts val="0"/>
              </a:spcAft>
              <a:buNone/>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defRPr lang="en-GB" sz="2000" b="0" i="0" u="none" strike="noStrike" baseline="0">
                <a:ln>
                  <a:noFill/>
                </a:ln>
                <a:solidFill>
                  <a:srgbClr val="000000"/>
                </a:solidFill>
                <a:latin typeface="Arial" pitchFamily="2"/>
                <a:ea typeface="DejaVu Sans" pitchFamily="34"/>
                <a:cs typeface="DejaVu Sans" pitchFamily="34"/>
              </a:defRPr>
            </a:defPPr>
            <a:lvl1pPr marL="0" marR="0" lvl="0" indent="0" algn="l" rtl="0" hangingPunct="0">
              <a:lnSpc>
                <a:spcPct val="91000"/>
              </a:lnSpc>
              <a:spcBef>
                <a:spcPts val="227"/>
              </a:spcBef>
              <a:spcAft>
                <a:spcPts val="0"/>
              </a:spcAft>
              <a:buNone/>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defRPr lang="en-GB" sz="2000" b="0" i="0" u="none" strike="noStrike" baseline="0">
                <a:ln>
                  <a:noFill/>
                </a:ln>
                <a:solidFill>
                  <a:srgbClr val="000000"/>
                </a:solidFill>
                <a:latin typeface="Arial" pitchFamily="2"/>
                <a:ea typeface="DejaVu Sans" pitchFamily="34"/>
                <a:cs typeface="DejaVu Sans" pitchFamily="34"/>
              </a:defRPr>
            </a:lvl1pPr>
            <a:lvl2pPr marL="742680" marR="0" lvl="1" indent="-285480" algn="l" rtl="0" hangingPunct="0">
              <a:lnSpc>
                <a:spcPct val="91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GB" sz="2000" b="0" i="0" u="none" strike="noStrike" baseline="0">
                <a:ln>
                  <a:noFill/>
                </a:ln>
                <a:solidFill>
                  <a:srgbClr val="000000"/>
                </a:solidFill>
                <a:latin typeface="Arial" pitchFamily="2"/>
                <a:ea typeface="DejaVu Sans" pitchFamily="34"/>
                <a:cs typeface="DejaVu Sans" pitchFamily="34"/>
              </a:defRPr>
            </a:lvl2pPr>
            <a:lvl3pPr marL="1143000" marR="0" lvl="2" indent="-228600" algn="l" rtl="0" hangingPunct="0">
              <a:lnSpc>
                <a:spcPct val="91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GB" sz="1800" b="0" i="0" u="none" strike="noStrike" baseline="0">
                <a:ln>
                  <a:noFill/>
                </a:ln>
                <a:solidFill>
                  <a:srgbClr val="000000"/>
                </a:solidFill>
                <a:latin typeface="Arial" pitchFamily="2"/>
                <a:ea typeface="DejaVu Sans" pitchFamily="34"/>
                <a:cs typeface="DejaVu Sans" pitchFamily="34"/>
              </a:defRPr>
            </a:lvl3pPr>
            <a:lvl4pPr marL="1600199" marR="0" lvl="3" indent="-228600" algn="l" rtl="0" hangingPunct="0">
              <a:lnSpc>
                <a:spcPct val="91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GB" sz="2000" b="0" i="0" u="none" strike="noStrike" baseline="0">
                <a:ln>
                  <a:noFill/>
                </a:ln>
                <a:solidFill>
                  <a:srgbClr val="000000"/>
                </a:solidFill>
                <a:latin typeface="Arial" pitchFamily="2"/>
                <a:ea typeface="DejaVu Sans" pitchFamily="34"/>
                <a:cs typeface="DejaVu Sans" pitchFamily="34"/>
              </a:defRPr>
            </a:lvl4pPr>
            <a:lvl5pPr marL="2057400" marR="0" lvl="4"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5pPr>
            <a:lvl6pPr marL="2057400" marR="0" lvl="5"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6pPr>
            <a:lvl7pPr marL="2057400" marR="0" lvl="6"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7pPr>
            <a:lvl8pPr marL="2057400" marR="0" lvl="7"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8pPr>
            <a:lvl9pPr marL="2057400" marR="0" lvl="8"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9pPr>
          </a:lstStyle>
          <a:p>
            <a:pPr lvl="0"/>
            <a:r>
              <a:rPr lang="en-GB" sz="1600" b="1"/>
              <a:t>High Performance Computing</a:t>
            </a:r>
          </a:p>
          <a:p>
            <a:pPr lvl="0">
              <a:buClr>
                <a:srgbClr val="000000"/>
              </a:buClr>
              <a:buSzPct val="45000"/>
              <a:buFont typeface="StarSymbol"/>
              <a:buChar char="➔"/>
            </a:pPr>
            <a:r>
              <a:rPr lang="en-GB" sz="1600"/>
              <a:t> Emerald GPU cluster for Oxford, UCL, Southampton, Bristol.</a:t>
            </a:r>
          </a:p>
          <a:p>
            <a:pPr lvl="0">
              <a:buClr>
                <a:srgbClr val="000000"/>
              </a:buClr>
              <a:buSzPct val="45000"/>
              <a:buFont typeface="StarSymbol"/>
              <a:buChar char="➔"/>
            </a:pPr>
            <a:r>
              <a:rPr lang="en-GB" sz="1600"/>
              <a:t> SCARF HPC for RAL</a:t>
            </a:r>
          </a:p>
          <a:p>
            <a:pPr lvl="0">
              <a:buClr>
                <a:srgbClr val="000000"/>
              </a:buClr>
              <a:buSzPct val="45000"/>
              <a:buFont typeface="StarSymbol"/>
              <a:buChar char="➔"/>
            </a:pPr>
            <a:r>
              <a:rPr lang="en-GB" sz="1600"/>
              <a:t> Hartree: Blue Joule bluegene HPC</a:t>
            </a:r>
          </a:p>
          <a:p>
            <a:pPr lvl="0">
              <a:buClr>
                <a:srgbClr val="000000"/>
              </a:buClr>
              <a:buSzPct val="45000"/>
              <a:buFont typeface="StarSymbol"/>
              <a:buChar char="➔"/>
            </a:pPr>
            <a:r>
              <a:rPr lang="en-GB" sz="1600"/>
              <a:t> Hartree: Blue Wonder idataplex HPC</a:t>
            </a:r>
          </a:p>
          <a:p>
            <a:pPr lvl="0">
              <a:buClr>
                <a:srgbClr val="000000"/>
              </a:buClr>
              <a:buSzPct val="45000"/>
              <a:buFont typeface="StarSymbol"/>
              <a:buChar char="➔"/>
            </a:pPr>
            <a:r>
              <a:rPr lang="en-GB" sz="1600"/>
              <a:t> JASMIN: NERC super data cluster</a:t>
            </a:r>
          </a:p>
          <a:p>
            <a:pPr lvl="0">
              <a:buClr>
                <a:srgbClr val="000000"/>
              </a:buClr>
              <a:buSzPct val="45000"/>
              <a:buFont typeface="StarSymbol"/>
              <a:buChar char="➔"/>
            </a:pPr>
            <a:endParaRPr lang="en-GB" sz="1600"/>
          </a:p>
        </p:txBody>
      </p:sp>
      <p:sp>
        <p:nvSpPr>
          <p:cNvPr id="5" name="Text Placeholder 4"/>
          <p:cNvSpPr txBox="1">
            <a:spLocks noGrp="1"/>
          </p:cNvSpPr>
          <p:nvPr>
            <p:ph type="body" idx="4294967295"/>
          </p:nvPr>
        </p:nvSpPr>
        <p:spPr>
          <a:xfrm>
            <a:off x="5000625" y="3336925"/>
            <a:ext cx="4143375" cy="1897063"/>
          </a:xfrm>
        </p:spPr>
        <p:txBody>
          <a:bodyPr/>
          <a:lstStyle>
            <a:defPPr marL="0" marR="0" lvl="0" indent="0" algn="l" rtl="0" hangingPunct="0">
              <a:lnSpc>
                <a:spcPct val="91000"/>
              </a:lnSpc>
              <a:spcBef>
                <a:spcPts val="227"/>
              </a:spcBef>
              <a:spcAft>
                <a:spcPts val="0"/>
              </a:spcAft>
              <a:buNone/>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defRPr lang="en-GB" sz="2000" b="0" i="0" u="none" strike="noStrike" baseline="0">
                <a:ln>
                  <a:noFill/>
                </a:ln>
                <a:solidFill>
                  <a:srgbClr val="000000"/>
                </a:solidFill>
                <a:latin typeface="Arial" pitchFamily="2"/>
                <a:ea typeface="DejaVu Sans" pitchFamily="34"/>
                <a:cs typeface="DejaVu Sans" pitchFamily="34"/>
              </a:defRPr>
            </a:defPPr>
            <a:lvl1pPr marL="0" marR="0" lvl="0" indent="0" algn="l" rtl="0" hangingPunct="0">
              <a:lnSpc>
                <a:spcPct val="91000"/>
              </a:lnSpc>
              <a:spcBef>
                <a:spcPts val="227"/>
              </a:spcBef>
              <a:spcAft>
                <a:spcPts val="0"/>
              </a:spcAft>
              <a:buNone/>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defRPr lang="en-GB" sz="2000" b="0" i="0" u="none" strike="noStrike" baseline="0">
                <a:ln>
                  <a:noFill/>
                </a:ln>
                <a:solidFill>
                  <a:srgbClr val="000000"/>
                </a:solidFill>
                <a:latin typeface="Arial" pitchFamily="2"/>
                <a:ea typeface="DejaVu Sans" pitchFamily="34"/>
                <a:cs typeface="DejaVu Sans" pitchFamily="34"/>
              </a:defRPr>
            </a:lvl1pPr>
            <a:lvl2pPr marL="742680" marR="0" lvl="1" indent="-285480" algn="l" rtl="0" hangingPunct="0">
              <a:lnSpc>
                <a:spcPct val="91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GB" sz="2000" b="0" i="0" u="none" strike="noStrike" baseline="0">
                <a:ln>
                  <a:noFill/>
                </a:ln>
                <a:solidFill>
                  <a:srgbClr val="000000"/>
                </a:solidFill>
                <a:latin typeface="Arial" pitchFamily="2"/>
                <a:ea typeface="DejaVu Sans" pitchFamily="34"/>
                <a:cs typeface="DejaVu Sans" pitchFamily="34"/>
              </a:defRPr>
            </a:lvl2pPr>
            <a:lvl3pPr marL="1143000" marR="0" lvl="2" indent="-228600" algn="l" rtl="0" hangingPunct="0">
              <a:lnSpc>
                <a:spcPct val="91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GB" sz="1800" b="0" i="0" u="none" strike="noStrike" baseline="0">
                <a:ln>
                  <a:noFill/>
                </a:ln>
                <a:solidFill>
                  <a:srgbClr val="000000"/>
                </a:solidFill>
                <a:latin typeface="Arial" pitchFamily="2"/>
                <a:ea typeface="DejaVu Sans" pitchFamily="34"/>
                <a:cs typeface="DejaVu Sans" pitchFamily="34"/>
              </a:defRPr>
            </a:lvl3pPr>
            <a:lvl4pPr marL="1600199" marR="0" lvl="3" indent="-228600" algn="l" rtl="0" hangingPunct="0">
              <a:lnSpc>
                <a:spcPct val="91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GB" sz="2000" b="0" i="0" u="none" strike="noStrike" baseline="0">
                <a:ln>
                  <a:noFill/>
                </a:ln>
                <a:solidFill>
                  <a:srgbClr val="000000"/>
                </a:solidFill>
                <a:latin typeface="Arial" pitchFamily="2"/>
                <a:ea typeface="DejaVu Sans" pitchFamily="34"/>
                <a:cs typeface="DejaVu Sans" pitchFamily="34"/>
              </a:defRPr>
            </a:lvl4pPr>
            <a:lvl5pPr marL="2057400" marR="0" lvl="4"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5pPr>
            <a:lvl6pPr marL="2057400" marR="0" lvl="5"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6pPr>
            <a:lvl7pPr marL="2057400" marR="0" lvl="6"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7pPr>
            <a:lvl8pPr marL="2057400" marR="0" lvl="7"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8pPr>
            <a:lvl9pPr marL="2057400" marR="0" lvl="8"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9pPr>
          </a:lstStyle>
          <a:p>
            <a:pPr lvl="0"/>
            <a:r>
              <a:rPr lang="en-GB" sz="1600" b="1"/>
              <a:t>Close working partnership with industry</a:t>
            </a:r>
          </a:p>
        </p:txBody>
      </p:sp>
      <p:sp>
        <p:nvSpPr>
          <p:cNvPr id="6" name="Text Placeholder 5"/>
          <p:cNvSpPr txBox="1">
            <a:spLocks noGrp="1"/>
          </p:cNvSpPr>
          <p:nvPr>
            <p:ph type="body" idx="4294967295"/>
          </p:nvPr>
        </p:nvSpPr>
        <p:spPr>
          <a:xfrm>
            <a:off x="0" y="3336925"/>
            <a:ext cx="4143375" cy="1897063"/>
          </a:xfrm>
        </p:spPr>
        <p:txBody>
          <a:bodyPr/>
          <a:lstStyle>
            <a:defPPr marL="0" marR="0" lvl="0" indent="0" algn="l" rtl="0" hangingPunct="0">
              <a:lnSpc>
                <a:spcPct val="91000"/>
              </a:lnSpc>
              <a:spcBef>
                <a:spcPts val="227"/>
              </a:spcBef>
              <a:spcAft>
                <a:spcPts val="0"/>
              </a:spcAft>
              <a:buNone/>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defRPr lang="en-GB" sz="2000" b="0" i="0" u="none" strike="noStrike" baseline="0">
                <a:ln>
                  <a:noFill/>
                </a:ln>
                <a:solidFill>
                  <a:srgbClr val="000000"/>
                </a:solidFill>
                <a:latin typeface="Arial" pitchFamily="2"/>
                <a:ea typeface="DejaVu Sans" pitchFamily="34"/>
                <a:cs typeface="DejaVu Sans" pitchFamily="34"/>
              </a:defRPr>
            </a:defPPr>
            <a:lvl1pPr marL="0" marR="0" lvl="0" indent="0" algn="l" rtl="0" hangingPunct="0">
              <a:lnSpc>
                <a:spcPct val="91000"/>
              </a:lnSpc>
              <a:spcBef>
                <a:spcPts val="227"/>
              </a:spcBef>
              <a:spcAft>
                <a:spcPts val="0"/>
              </a:spcAft>
              <a:buNone/>
              <a:tabLst>
                <a:tab pos="0" algn="l"/>
                <a:tab pos="106200" algn="l"/>
                <a:tab pos="555480" algn="l"/>
                <a:tab pos="1004760" algn="l"/>
                <a:tab pos="1454040" algn="l"/>
                <a:tab pos="1903320" algn="l"/>
                <a:tab pos="2352600" algn="l"/>
                <a:tab pos="2801880" algn="l"/>
                <a:tab pos="3251159" algn="l"/>
                <a:tab pos="3700440" algn="l"/>
                <a:tab pos="4149719" algn="l"/>
                <a:tab pos="4598640" algn="l"/>
                <a:tab pos="5047920" algn="l"/>
                <a:tab pos="5497200" algn="l"/>
                <a:tab pos="5946480" algn="l"/>
                <a:tab pos="6395759" algn="l"/>
                <a:tab pos="6845040" algn="l"/>
                <a:tab pos="7294319" algn="l"/>
                <a:tab pos="7743600" algn="l"/>
                <a:tab pos="8192880" algn="l"/>
                <a:tab pos="8642160" algn="l"/>
              </a:tabLst>
              <a:defRPr lang="en-GB" sz="2000" b="0" i="0" u="none" strike="noStrike" baseline="0">
                <a:ln>
                  <a:noFill/>
                </a:ln>
                <a:solidFill>
                  <a:srgbClr val="000000"/>
                </a:solidFill>
                <a:latin typeface="Arial" pitchFamily="2"/>
                <a:ea typeface="DejaVu Sans" pitchFamily="34"/>
                <a:cs typeface="DejaVu Sans" pitchFamily="34"/>
              </a:defRPr>
            </a:lvl1pPr>
            <a:lvl2pPr marL="742680" marR="0" lvl="1" indent="-285480" algn="l" rtl="0" hangingPunct="0">
              <a:lnSpc>
                <a:spcPct val="91000"/>
              </a:lnSpc>
              <a:spcBef>
                <a:spcPts val="697"/>
              </a:spcBef>
              <a:spcAft>
                <a:spcPts val="0"/>
              </a:spcAft>
              <a:buClr>
                <a:srgbClr val="000000"/>
              </a:buClr>
              <a:buSzPct val="100000"/>
              <a:buFont typeface="Times New Roman" pitchFamily="18"/>
              <a:buChar char="–"/>
              <a:tabLst>
                <a:tab pos="742680" algn="l"/>
                <a:tab pos="898200" algn="l"/>
                <a:tab pos="1347480" algn="l"/>
                <a:tab pos="1796760" algn="l"/>
                <a:tab pos="2246040" algn="l"/>
                <a:tab pos="2694960" algn="l"/>
                <a:tab pos="3144240" algn="l"/>
                <a:tab pos="3593520" algn="l"/>
                <a:tab pos="4042800" algn="l"/>
                <a:tab pos="4492080" algn="l"/>
                <a:tab pos="4941360" algn="l"/>
                <a:tab pos="5390640" algn="l"/>
                <a:tab pos="5839920" algn="l"/>
                <a:tab pos="6289200" algn="l"/>
                <a:tab pos="6738480" algn="l"/>
                <a:tab pos="7187759" algn="l"/>
                <a:tab pos="7637040" algn="l"/>
                <a:tab pos="8086320" algn="l"/>
                <a:tab pos="8535600" algn="l"/>
                <a:tab pos="8984880" algn="l"/>
                <a:tab pos="9434160" algn="l"/>
              </a:tabLst>
              <a:defRPr lang="en-GB" sz="2000" b="0" i="0" u="none" strike="noStrike" baseline="0">
                <a:ln>
                  <a:noFill/>
                </a:ln>
                <a:solidFill>
                  <a:srgbClr val="000000"/>
                </a:solidFill>
                <a:latin typeface="Arial" pitchFamily="2"/>
                <a:ea typeface="DejaVu Sans" pitchFamily="34"/>
                <a:cs typeface="DejaVu Sans" pitchFamily="34"/>
              </a:defRPr>
            </a:lvl2pPr>
            <a:lvl3pPr marL="1143000" marR="0" lvl="2" indent="-228600" algn="l" rtl="0" hangingPunct="0">
              <a:lnSpc>
                <a:spcPct val="91000"/>
              </a:lnSpc>
              <a:spcBef>
                <a:spcPts val="598"/>
              </a:spcBef>
              <a:spcAft>
                <a:spcPts val="0"/>
              </a:spcAft>
              <a:buClr>
                <a:srgbClr val="000000"/>
              </a:buClr>
              <a:buSzPct val="100000"/>
              <a:buFont typeface="Times New Roman" pitchFamily="18"/>
              <a:buChar char="•"/>
              <a:tabLst>
                <a:tab pos="1143000" algn="l"/>
                <a:tab pos="1347480" algn="l"/>
                <a:tab pos="1796760" algn="l"/>
                <a:tab pos="2246040" algn="l"/>
                <a:tab pos="2695319" algn="l"/>
                <a:tab pos="3144599" algn="l"/>
                <a:tab pos="3593880" algn="l"/>
                <a:tab pos="4043160" algn="l"/>
                <a:tab pos="4492440" algn="l"/>
                <a:tab pos="4941720" algn="l"/>
                <a:tab pos="5391000" algn="l"/>
                <a:tab pos="5840279" algn="l"/>
                <a:tab pos="6289560" algn="l"/>
                <a:tab pos="6738840" algn="l"/>
                <a:tab pos="7188119" algn="l"/>
                <a:tab pos="7637400" algn="l"/>
                <a:tab pos="8086679" algn="l"/>
                <a:tab pos="8535960" algn="l"/>
                <a:tab pos="8985240" algn="l"/>
                <a:tab pos="9434160" algn="l"/>
                <a:tab pos="9883440" algn="l"/>
              </a:tabLst>
              <a:defRPr lang="en-GB" sz="1800" b="0" i="0" u="none" strike="noStrike" baseline="0">
                <a:ln>
                  <a:noFill/>
                </a:ln>
                <a:solidFill>
                  <a:srgbClr val="000000"/>
                </a:solidFill>
                <a:latin typeface="Arial" pitchFamily="2"/>
                <a:ea typeface="DejaVu Sans" pitchFamily="34"/>
                <a:cs typeface="DejaVu Sans" pitchFamily="34"/>
              </a:defRPr>
            </a:lvl3pPr>
            <a:lvl4pPr marL="1600199" marR="0" lvl="3" indent="-228600" algn="l" rtl="0" hangingPunct="0">
              <a:lnSpc>
                <a:spcPct val="91000"/>
              </a:lnSpc>
              <a:spcBef>
                <a:spcPts val="499"/>
              </a:spcBef>
              <a:spcAft>
                <a:spcPts val="0"/>
              </a:spcAft>
              <a:buClr>
                <a:srgbClr val="000000"/>
              </a:buClr>
              <a:buSzPct val="100000"/>
              <a:buFont typeface="Times New Roman" pitchFamily="18"/>
              <a:buChar char="–"/>
              <a:tabLst>
                <a:tab pos="1600200" algn="l"/>
                <a:tab pos="179676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80" algn="l"/>
                <a:tab pos="8535959" algn="l"/>
                <a:tab pos="8985240" algn="l"/>
                <a:tab pos="9434160" algn="l"/>
                <a:tab pos="9883440" algn="l"/>
                <a:tab pos="10332720" algn="l"/>
              </a:tabLst>
              <a:defRPr lang="en-GB" sz="2000" b="0" i="0" u="none" strike="noStrike" baseline="0">
                <a:ln>
                  <a:noFill/>
                </a:ln>
                <a:solidFill>
                  <a:srgbClr val="000000"/>
                </a:solidFill>
                <a:latin typeface="Arial" pitchFamily="2"/>
                <a:ea typeface="DejaVu Sans" pitchFamily="34"/>
                <a:cs typeface="DejaVu Sans" pitchFamily="34"/>
              </a:defRPr>
            </a:lvl4pPr>
            <a:lvl5pPr marL="2057400" marR="0" lvl="4"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5pPr>
            <a:lvl6pPr marL="2057400" marR="0" lvl="5"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6pPr>
            <a:lvl7pPr marL="2057400" marR="0" lvl="6"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7pPr>
            <a:lvl8pPr marL="2057400" marR="0" lvl="7"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8pPr>
            <a:lvl9pPr marL="2057400" marR="0" lvl="8" indent="-228600" algn="l" rtl="0" hangingPunct="0">
              <a:lnSpc>
                <a:spcPct val="91000"/>
              </a:lnSpc>
              <a:spcBef>
                <a:spcPts val="499"/>
              </a:spcBef>
              <a:spcAft>
                <a:spcPts val="0"/>
              </a:spcAft>
              <a:buClr>
                <a:srgbClr val="000000"/>
              </a:buClr>
              <a:buSzPct val="100000"/>
              <a:buFont typeface="Times New Roman" pitchFamily="18"/>
              <a:buChar char="»"/>
              <a:tabLst>
                <a:tab pos="2057400" algn="l"/>
                <a:tab pos="2246040" algn="l"/>
                <a:tab pos="2695320" algn="l"/>
                <a:tab pos="3144600" algn="l"/>
                <a:tab pos="3593880" algn="l"/>
                <a:tab pos="4043160" algn="l"/>
                <a:tab pos="4492439" algn="l"/>
                <a:tab pos="4941720" algn="l"/>
                <a:tab pos="5391000" algn="l"/>
                <a:tab pos="5840279" algn="l"/>
                <a:tab pos="6289560" algn="l"/>
                <a:tab pos="6738840" algn="l"/>
                <a:tab pos="7188120" algn="l"/>
                <a:tab pos="7637400" algn="l"/>
                <a:tab pos="8086679" algn="l"/>
                <a:tab pos="8535959" algn="l"/>
                <a:tab pos="8985240" algn="l"/>
                <a:tab pos="9434160" algn="l"/>
                <a:tab pos="9883440" algn="l"/>
                <a:tab pos="10332719" algn="l"/>
                <a:tab pos="10782000" algn="l"/>
              </a:tabLst>
              <a:defRPr lang="en-GB" sz="2000" b="0" i="0" u="none" strike="noStrike" baseline="0">
                <a:ln>
                  <a:noFill/>
                </a:ln>
                <a:solidFill>
                  <a:srgbClr val="000000"/>
                </a:solidFill>
                <a:latin typeface="Arial" pitchFamily="2"/>
                <a:ea typeface="DejaVu Sans" pitchFamily="34"/>
                <a:cs typeface="DejaVu Sans" pitchFamily="34"/>
              </a:defRPr>
            </a:lvl9pPr>
          </a:lstStyle>
          <a:p>
            <a:pPr lvl="0"/>
            <a:r>
              <a:rPr lang="en-GB" sz="1600" b="1"/>
              <a:t>Data Services</a:t>
            </a:r>
          </a:p>
          <a:p>
            <a:pPr lvl="0">
              <a:buClr>
                <a:srgbClr val="000000"/>
              </a:buClr>
              <a:buSzPct val="45000"/>
              <a:buFont typeface="StarSymbol"/>
              <a:buChar char="➔"/>
            </a:pPr>
            <a:r>
              <a:rPr lang="en-GB" sz="1600"/>
              <a:t> STFC:  </a:t>
            </a:r>
            <a:r>
              <a:rPr lang="en-GB" sz="1400"/>
              <a:t>Facility Archives (ISIS, Diamond)</a:t>
            </a:r>
          </a:p>
          <a:p>
            <a:pPr lvl="0">
              <a:buClr>
                <a:srgbClr val="000000"/>
              </a:buClr>
              <a:buSzPct val="45000"/>
              <a:buFont typeface="StarSymbol"/>
              <a:buChar char="➔"/>
            </a:pPr>
            <a:r>
              <a:rPr lang="en-GB" sz="1600"/>
              <a:t> LHC: </a:t>
            </a:r>
            <a:r>
              <a:rPr lang="en-GB" sz="1400"/>
              <a:t>UK Hub (Tier 1 archive)</a:t>
            </a:r>
          </a:p>
          <a:p>
            <a:pPr lvl="0">
              <a:buClr>
                <a:srgbClr val="000000"/>
              </a:buClr>
              <a:buSzPct val="45000"/>
              <a:buFont typeface="StarSymbol"/>
              <a:buChar char="➔"/>
            </a:pPr>
            <a:r>
              <a:rPr lang="en-GB" sz="1600"/>
              <a:t> BBSRC: </a:t>
            </a:r>
            <a:r>
              <a:rPr lang="en-GB" sz="1400"/>
              <a:t>Institutes data archive</a:t>
            </a:r>
          </a:p>
          <a:p>
            <a:pPr lvl="0">
              <a:buClr>
                <a:srgbClr val="000000"/>
              </a:buClr>
              <a:buSzPct val="45000"/>
              <a:buFont typeface="StarSymbol"/>
              <a:buChar char="➔"/>
            </a:pPr>
            <a:r>
              <a:rPr lang="en-GB" sz="1600"/>
              <a:t> MRC: </a:t>
            </a:r>
            <a:r>
              <a:rPr lang="en-GB" sz="1400"/>
              <a:t>Data Support Service</a:t>
            </a:r>
          </a:p>
          <a:p>
            <a:pPr lvl="0">
              <a:buClr>
                <a:srgbClr val="000000"/>
              </a:buClr>
              <a:buSzPct val="45000"/>
              <a:buFont typeface="StarSymbol"/>
              <a:buChar char="➔"/>
            </a:pPr>
            <a:r>
              <a:rPr lang="en-GB" sz="1600"/>
              <a:t> NERC: </a:t>
            </a:r>
            <a:r>
              <a:rPr lang="en-GB" sz="1400"/>
              <a:t>CEDA backup and JASMIN elastic tape</a:t>
            </a:r>
          </a:p>
        </p:txBody>
      </p:sp>
      <p:grpSp>
        <p:nvGrpSpPr>
          <p:cNvPr id="7" name="Group 6"/>
          <p:cNvGrpSpPr/>
          <p:nvPr/>
        </p:nvGrpSpPr>
        <p:grpSpPr>
          <a:xfrm>
            <a:off x="4896000" y="3696120"/>
            <a:ext cx="3574798" cy="2577600"/>
            <a:chOff x="4896000" y="3696120"/>
            <a:chExt cx="3574798" cy="2577600"/>
          </a:xfrm>
        </p:grpSpPr>
        <p:pic>
          <p:nvPicPr>
            <p:cNvPr id="8" name="Picture 13"/>
            <p:cNvPicPr>
              <a:picLocks noChangeAspect="1"/>
            </p:cNvPicPr>
            <p:nvPr/>
          </p:nvPicPr>
          <p:blipFill>
            <a:blip r:embed="rId3">
              <a:lum/>
              <a:alphaModFix/>
            </a:blip>
            <a:srcRect/>
            <a:stretch>
              <a:fillRect/>
            </a:stretch>
          </p:blipFill>
          <p:spPr>
            <a:xfrm>
              <a:off x="4901400" y="3733920"/>
              <a:ext cx="572400" cy="260640"/>
            </a:xfrm>
            <a:prstGeom prst="rect">
              <a:avLst/>
            </a:prstGeom>
            <a:noFill/>
            <a:ln>
              <a:noFill/>
            </a:ln>
          </p:spPr>
        </p:pic>
        <p:pic>
          <p:nvPicPr>
            <p:cNvPr id="9" name="Picture 18"/>
            <p:cNvPicPr>
              <a:picLocks noChangeAspect="1"/>
            </p:cNvPicPr>
            <p:nvPr/>
          </p:nvPicPr>
          <p:blipFill>
            <a:blip r:embed="rId4">
              <a:lum/>
              <a:alphaModFix/>
            </a:blip>
            <a:srcRect/>
            <a:stretch>
              <a:fillRect/>
            </a:stretch>
          </p:blipFill>
          <p:spPr>
            <a:xfrm>
              <a:off x="6660000" y="4519080"/>
              <a:ext cx="3960" cy="3960"/>
            </a:xfrm>
            <a:prstGeom prst="rect">
              <a:avLst/>
            </a:prstGeom>
            <a:noFill/>
            <a:ln>
              <a:noFill/>
            </a:ln>
          </p:spPr>
        </p:pic>
        <p:pic>
          <p:nvPicPr>
            <p:cNvPr id="10" name="Picture 19"/>
            <p:cNvPicPr>
              <a:picLocks noChangeAspect="1"/>
            </p:cNvPicPr>
            <p:nvPr/>
          </p:nvPicPr>
          <p:blipFill>
            <a:blip r:embed="rId4">
              <a:lum/>
              <a:alphaModFix/>
            </a:blip>
            <a:srcRect/>
            <a:stretch>
              <a:fillRect/>
            </a:stretch>
          </p:blipFill>
          <p:spPr>
            <a:xfrm>
              <a:off x="6660000" y="4519080"/>
              <a:ext cx="3960" cy="3960"/>
            </a:xfrm>
            <a:prstGeom prst="rect">
              <a:avLst/>
            </a:prstGeom>
            <a:noFill/>
            <a:ln>
              <a:noFill/>
            </a:ln>
          </p:spPr>
        </p:pic>
        <p:pic>
          <p:nvPicPr>
            <p:cNvPr id="11" name="Picture 20"/>
            <p:cNvPicPr>
              <a:picLocks noChangeAspect="1"/>
            </p:cNvPicPr>
            <p:nvPr/>
          </p:nvPicPr>
          <p:blipFill>
            <a:blip r:embed="rId4">
              <a:lum/>
              <a:alphaModFix/>
            </a:blip>
            <a:srcRect/>
            <a:stretch>
              <a:fillRect/>
            </a:stretch>
          </p:blipFill>
          <p:spPr>
            <a:xfrm>
              <a:off x="6660000" y="4519080"/>
              <a:ext cx="3960" cy="3960"/>
            </a:xfrm>
            <a:prstGeom prst="rect">
              <a:avLst/>
            </a:prstGeom>
            <a:noFill/>
            <a:ln>
              <a:noFill/>
            </a:ln>
          </p:spPr>
        </p:pic>
        <p:pic>
          <p:nvPicPr>
            <p:cNvPr id="12" name="Picture 1"/>
            <p:cNvPicPr>
              <a:picLocks noChangeAspect="1"/>
            </p:cNvPicPr>
            <p:nvPr/>
          </p:nvPicPr>
          <p:blipFill>
            <a:blip r:embed="rId5">
              <a:lum/>
              <a:alphaModFix/>
            </a:blip>
            <a:srcRect/>
            <a:stretch>
              <a:fillRect/>
            </a:stretch>
          </p:blipFill>
          <p:spPr>
            <a:xfrm>
              <a:off x="4901400" y="4912919"/>
              <a:ext cx="619200" cy="290880"/>
            </a:xfrm>
            <a:prstGeom prst="rect">
              <a:avLst/>
            </a:prstGeom>
            <a:noFill/>
            <a:ln>
              <a:noFill/>
            </a:ln>
          </p:spPr>
        </p:pic>
        <p:sp>
          <p:nvSpPr>
            <p:cNvPr id="13" name="TextBox 35"/>
            <p:cNvSpPr/>
            <p:nvPr/>
          </p:nvSpPr>
          <p:spPr>
            <a:xfrm>
              <a:off x="5541120" y="4997520"/>
              <a:ext cx="671760" cy="12762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square" lIns="90000" tIns="46800" rIns="90000" bIns="46800" anchor="t" anchorCtr="0" compatLnSpc="1">
              <a:spAutoFit/>
            </a:bodyPr>
            <a:lstStyle/>
            <a:p>
              <a:pPr marL="0" marR="0" lvl="0" indent="0" algn="ctr" rtl="0" hangingPunct="1">
                <a:lnSpc>
                  <a:spcPct val="97000"/>
                </a:lnSpc>
                <a:spcBef>
                  <a:spcPts val="9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2000" b="1" i="0" u="none" strike="noStrike" baseline="0">
                  <a:ln>
                    <a:noFill/>
                  </a:ln>
                  <a:solidFill>
                    <a:srgbClr val="003399"/>
                  </a:solidFill>
                  <a:latin typeface="Arial" pitchFamily="2"/>
                  <a:ea typeface="DejaVu Sans" pitchFamily="34"/>
                  <a:cs typeface="DejaVu Sans" pitchFamily="34"/>
                </a:rPr>
                <a:t>NW-VEC</a:t>
              </a:r>
            </a:p>
          </p:txBody>
        </p:sp>
        <p:sp>
          <p:nvSpPr>
            <p:cNvPr id="14" name="TextBox 36"/>
            <p:cNvSpPr/>
            <p:nvPr/>
          </p:nvSpPr>
          <p:spPr>
            <a:xfrm>
              <a:off x="6208199" y="5003280"/>
              <a:ext cx="579960" cy="100871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FFFF"/>
            </a:solidFill>
            <a:ln>
              <a:noFill/>
              <a:prstDash val="solid"/>
            </a:ln>
          </p:spPr>
          <p:txBody>
            <a:bodyPr vert="horz" wrap="square" lIns="90000" tIns="46800" rIns="90000" bIns="46800" anchor="t" anchorCtr="0" compatLnSpc="1">
              <a:spAutoFit/>
            </a:bodyPr>
            <a:lstStyle/>
            <a:p>
              <a:pPr marL="0" marR="0" lvl="0" indent="0" algn="ctr" rtl="0" hangingPunct="1">
                <a:lnSpc>
                  <a:spcPct val="100000"/>
                </a:lnSpc>
                <a:spcBef>
                  <a:spcPts val="998"/>
                </a:spcBef>
                <a:spcAft>
                  <a:spcPts val="0"/>
                </a:spcAft>
                <a:buNone/>
                <a:tabLst>
                  <a:tab pos="0" algn="l"/>
                  <a:tab pos="448919" algn="l"/>
                  <a:tab pos="898199" algn="l"/>
                  <a:tab pos="1347480" algn="l"/>
                  <a:tab pos="1796760" algn="l"/>
                  <a:tab pos="2246040" algn="l"/>
                  <a:tab pos="2695320" algn="l"/>
                  <a:tab pos="3144600" algn="l"/>
                  <a:tab pos="3593880" algn="l"/>
                  <a:tab pos="4043159" algn="l"/>
                  <a:tab pos="4492440" algn="l"/>
                  <a:tab pos="4941719" algn="l"/>
                  <a:tab pos="5391000" algn="l"/>
                  <a:tab pos="5840280" algn="l"/>
                  <a:tab pos="6289560" algn="l"/>
                  <a:tab pos="6738840" algn="l"/>
                  <a:tab pos="7188120" algn="l"/>
                  <a:tab pos="7637400" algn="l"/>
                  <a:tab pos="8086679" algn="l"/>
                  <a:tab pos="8535960" algn="l"/>
                  <a:tab pos="8985240" algn="l"/>
                </a:tabLst>
              </a:pPr>
              <a:r>
                <a:rPr lang="en-GB" sz="2000" b="1" i="0" u="none" strike="noStrike" baseline="0">
                  <a:ln>
                    <a:noFill/>
                  </a:ln>
                  <a:solidFill>
                    <a:srgbClr val="003300"/>
                  </a:solidFill>
                  <a:latin typeface="Arial Black" pitchFamily="34"/>
                  <a:ea typeface="DejaVu Sans" pitchFamily="34"/>
                  <a:cs typeface="DejaVu Sans" pitchFamily="34"/>
                </a:rPr>
                <a:t>CFMS</a:t>
              </a:r>
            </a:p>
          </p:txBody>
        </p:sp>
        <p:pic>
          <p:nvPicPr>
            <p:cNvPr id="15" name="Picture 36"/>
            <p:cNvPicPr>
              <a:picLocks noChangeAspect="1"/>
            </p:cNvPicPr>
            <p:nvPr/>
          </p:nvPicPr>
          <p:blipFill>
            <a:blip r:embed="rId6">
              <a:lum/>
              <a:alphaModFix/>
            </a:blip>
            <a:srcRect/>
            <a:stretch>
              <a:fillRect/>
            </a:stretch>
          </p:blipFill>
          <p:spPr>
            <a:xfrm>
              <a:off x="6792479" y="4996080"/>
              <a:ext cx="999720" cy="153000"/>
            </a:xfrm>
            <a:prstGeom prst="rect">
              <a:avLst/>
            </a:prstGeom>
            <a:noFill/>
            <a:ln>
              <a:noFill/>
            </a:ln>
          </p:spPr>
        </p:pic>
        <p:pic>
          <p:nvPicPr>
            <p:cNvPr id="16" name="Picture 21"/>
            <p:cNvPicPr>
              <a:picLocks noChangeAspect="1"/>
            </p:cNvPicPr>
            <p:nvPr/>
          </p:nvPicPr>
          <p:blipFill>
            <a:blip r:embed="rId7">
              <a:lum/>
              <a:alphaModFix/>
            </a:blip>
            <a:srcRect/>
            <a:stretch>
              <a:fillRect/>
            </a:stretch>
          </p:blipFill>
          <p:spPr>
            <a:xfrm>
              <a:off x="4896000" y="4165920"/>
              <a:ext cx="655560" cy="196560"/>
            </a:xfrm>
            <a:prstGeom prst="rect">
              <a:avLst/>
            </a:prstGeom>
            <a:noFill/>
            <a:ln>
              <a:noFill/>
            </a:ln>
          </p:spPr>
        </p:pic>
        <p:pic>
          <p:nvPicPr>
            <p:cNvPr id="17" name="Picture 28"/>
            <p:cNvPicPr>
              <a:picLocks noChangeAspect="1"/>
            </p:cNvPicPr>
            <p:nvPr/>
          </p:nvPicPr>
          <p:blipFill>
            <a:blip r:embed="rId8">
              <a:lum/>
              <a:alphaModFix/>
            </a:blip>
            <a:srcRect/>
            <a:stretch>
              <a:fillRect/>
            </a:stretch>
          </p:blipFill>
          <p:spPr>
            <a:xfrm>
              <a:off x="4941719" y="5371920"/>
              <a:ext cx="594360" cy="400320"/>
            </a:xfrm>
            <a:prstGeom prst="rect">
              <a:avLst/>
            </a:prstGeom>
            <a:noFill/>
            <a:ln>
              <a:noFill/>
            </a:ln>
          </p:spPr>
        </p:pic>
        <p:pic>
          <p:nvPicPr>
            <p:cNvPr id="18" name="Picture 29"/>
            <p:cNvPicPr>
              <a:picLocks noChangeAspect="1"/>
            </p:cNvPicPr>
            <p:nvPr/>
          </p:nvPicPr>
          <p:blipFill>
            <a:blip r:embed="rId9">
              <a:lum/>
              <a:alphaModFix/>
            </a:blip>
            <a:srcRect/>
            <a:stretch>
              <a:fillRect/>
            </a:stretch>
          </p:blipFill>
          <p:spPr>
            <a:xfrm>
              <a:off x="5508720" y="5332680"/>
              <a:ext cx="600840" cy="439559"/>
            </a:xfrm>
            <a:prstGeom prst="rect">
              <a:avLst/>
            </a:prstGeom>
            <a:noFill/>
            <a:ln>
              <a:noFill/>
            </a:ln>
          </p:spPr>
        </p:pic>
        <p:pic>
          <p:nvPicPr>
            <p:cNvPr id="19" name="Picture 30"/>
            <p:cNvPicPr>
              <a:picLocks noChangeAspect="1"/>
            </p:cNvPicPr>
            <p:nvPr/>
          </p:nvPicPr>
          <p:blipFill>
            <a:blip r:embed="rId10">
              <a:lum/>
              <a:alphaModFix/>
            </a:blip>
            <a:srcRect/>
            <a:stretch>
              <a:fillRect/>
            </a:stretch>
          </p:blipFill>
          <p:spPr>
            <a:xfrm>
              <a:off x="6114239" y="5377680"/>
              <a:ext cx="329400" cy="385200"/>
            </a:xfrm>
            <a:prstGeom prst="rect">
              <a:avLst/>
            </a:prstGeom>
            <a:noFill/>
            <a:ln>
              <a:noFill/>
            </a:ln>
          </p:spPr>
        </p:pic>
        <p:pic>
          <p:nvPicPr>
            <p:cNvPr id="20" name="Picture 31"/>
            <p:cNvPicPr>
              <a:picLocks noChangeAspect="1"/>
            </p:cNvPicPr>
            <p:nvPr/>
          </p:nvPicPr>
          <p:blipFill>
            <a:blip r:embed="rId11">
              <a:lum/>
              <a:alphaModFix/>
            </a:blip>
            <a:srcRect/>
            <a:stretch>
              <a:fillRect/>
            </a:stretch>
          </p:blipFill>
          <p:spPr>
            <a:xfrm>
              <a:off x="6476039" y="5315040"/>
              <a:ext cx="246240" cy="350640"/>
            </a:xfrm>
            <a:prstGeom prst="rect">
              <a:avLst/>
            </a:prstGeom>
            <a:noFill/>
            <a:ln>
              <a:noFill/>
            </a:ln>
          </p:spPr>
        </p:pic>
        <p:pic>
          <p:nvPicPr>
            <p:cNvPr id="21" name="Picture 32"/>
            <p:cNvPicPr>
              <a:picLocks noChangeAspect="1"/>
            </p:cNvPicPr>
            <p:nvPr/>
          </p:nvPicPr>
          <p:blipFill>
            <a:blip r:embed="rId12">
              <a:lum/>
              <a:alphaModFix/>
            </a:blip>
            <a:srcRect r="57464"/>
            <a:stretch>
              <a:fillRect/>
            </a:stretch>
          </p:blipFill>
          <p:spPr>
            <a:xfrm>
              <a:off x="6787080" y="5390280"/>
              <a:ext cx="577440" cy="141120"/>
            </a:xfrm>
            <a:prstGeom prst="rect">
              <a:avLst/>
            </a:prstGeom>
            <a:noFill/>
            <a:ln>
              <a:noFill/>
            </a:ln>
          </p:spPr>
        </p:pic>
        <p:pic>
          <p:nvPicPr>
            <p:cNvPr id="22" name="Picture 33"/>
            <p:cNvPicPr>
              <a:picLocks noChangeAspect="1"/>
            </p:cNvPicPr>
            <p:nvPr/>
          </p:nvPicPr>
          <p:blipFill>
            <a:blip r:embed="rId13">
              <a:lum/>
              <a:alphaModFix/>
            </a:blip>
            <a:srcRect/>
            <a:stretch>
              <a:fillRect/>
            </a:stretch>
          </p:blipFill>
          <p:spPr>
            <a:xfrm>
              <a:off x="6812279" y="5608800"/>
              <a:ext cx="873720" cy="226080"/>
            </a:xfrm>
            <a:prstGeom prst="rect">
              <a:avLst/>
            </a:prstGeom>
            <a:noFill/>
            <a:ln>
              <a:noFill/>
            </a:ln>
          </p:spPr>
        </p:pic>
        <p:pic>
          <p:nvPicPr>
            <p:cNvPr id="23" name="Picture 34"/>
            <p:cNvPicPr>
              <a:picLocks noChangeAspect="1"/>
            </p:cNvPicPr>
            <p:nvPr/>
          </p:nvPicPr>
          <p:blipFill>
            <a:blip r:embed="rId14">
              <a:lum/>
              <a:alphaModFix/>
            </a:blip>
            <a:srcRect/>
            <a:stretch>
              <a:fillRect/>
            </a:stretch>
          </p:blipFill>
          <p:spPr>
            <a:xfrm>
              <a:off x="7320960" y="5317560"/>
              <a:ext cx="638280" cy="279000"/>
            </a:xfrm>
            <a:prstGeom prst="rect">
              <a:avLst/>
            </a:prstGeom>
            <a:noFill/>
            <a:ln>
              <a:noFill/>
            </a:ln>
          </p:spPr>
        </p:pic>
        <p:pic>
          <p:nvPicPr>
            <p:cNvPr id="24" name="Picture 35"/>
            <p:cNvPicPr>
              <a:picLocks noChangeAspect="1"/>
            </p:cNvPicPr>
            <p:nvPr/>
          </p:nvPicPr>
          <p:blipFill>
            <a:blip r:embed="rId15">
              <a:lum/>
              <a:alphaModFix/>
            </a:blip>
            <a:srcRect/>
            <a:stretch>
              <a:fillRect/>
            </a:stretch>
          </p:blipFill>
          <p:spPr>
            <a:xfrm>
              <a:off x="7779600" y="5746320"/>
              <a:ext cx="589320" cy="109800"/>
            </a:xfrm>
            <a:prstGeom prst="rect">
              <a:avLst/>
            </a:prstGeom>
            <a:noFill/>
            <a:ln>
              <a:noFill/>
            </a:ln>
          </p:spPr>
        </p:pic>
        <p:pic>
          <p:nvPicPr>
            <p:cNvPr id="25" name="Picture 44"/>
            <p:cNvPicPr>
              <a:picLocks noChangeAspect="1"/>
            </p:cNvPicPr>
            <p:nvPr/>
          </p:nvPicPr>
          <p:blipFill>
            <a:blip r:embed="rId16">
              <a:lum/>
              <a:alphaModFix/>
            </a:blip>
            <a:srcRect/>
            <a:stretch>
              <a:fillRect/>
            </a:stretch>
          </p:blipFill>
          <p:spPr>
            <a:xfrm>
              <a:off x="6338520" y="3696120"/>
              <a:ext cx="777239" cy="312120"/>
            </a:xfrm>
            <a:prstGeom prst="rect">
              <a:avLst/>
            </a:prstGeom>
            <a:noFill/>
            <a:ln>
              <a:noFill/>
            </a:ln>
          </p:spPr>
        </p:pic>
        <p:pic>
          <p:nvPicPr>
            <p:cNvPr id="26" name="Picture 45"/>
            <p:cNvPicPr>
              <a:picLocks noChangeAspect="1"/>
            </p:cNvPicPr>
            <p:nvPr/>
          </p:nvPicPr>
          <p:blipFill>
            <a:blip r:embed="rId17">
              <a:lum/>
              <a:alphaModFix/>
            </a:blip>
            <a:srcRect/>
            <a:stretch>
              <a:fillRect/>
            </a:stretch>
          </p:blipFill>
          <p:spPr>
            <a:xfrm>
              <a:off x="7822440" y="4906800"/>
              <a:ext cx="222120" cy="353160"/>
            </a:xfrm>
            <a:prstGeom prst="rect">
              <a:avLst/>
            </a:prstGeom>
            <a:noFill/>
            <a:ln>
              <a:noFill/>
            </a:ln>
          </p:spPr>
        </p:pic>
        <p:pic>
          <p:nvPicPr>
            <p:cNvPr id="27" name="Picture 46"/>
            <p:cNvPicPr>
              <a:picLocks noChangeAspect="1"/>
            </p:cNvPicPr>
            <p:nvPr/>
          </p:nvPicPr>
          <p:blipFill>
            <a:blip r:embed="rId18">
              <a:lum/>
              <a:alphaModFix/>
            </a:blip>
            <a:srcRect/>
            <a:stretch>
              <a:fillRect/>
            </a:stretch>
          </p:blipFill>
          <p:spPr>
            <a:xfrm>
              <a:off x="8098920" y="4947120"/>
              <a:ext cx="273960" cy="273960"/>
            </a:xfrm>
            <a:prstGeom prst="rect">
              <a:avLst/>
            </a:prstGeom>
            <a:noFill/>
            <a:ln>
              <a:noFill/>
            </a:ln>
          </p:spPr>
        </p:pic>
        <p:pic>
          <p:nvPicPr>
            <p:cNvPr id="28" name="Picture 2"/>
            <p:cNvPicPr>
              <a:picLocks noChangeAspect="1"/>
            </p:cNvPicPr>
            <p:nvPr/>
          </p:nvPicPr>
          <p:blipFill>
            <a:blip r:embed="rId19">
              <a:lum/>
              <a:alphaModFix/>
            </a:blip>
            <a:srcRect/>
            <a:stretch>
              <a:fillRect/>
            </a:stretch>
          </p:blipFill>
          <p:spPr>
            <a:xfrm>
              <a:off x="7975800" y="5354640"/>
              <a:ext cx="333720" cy="333360"/>
            </a:xfrm>
            <a:prstGeom prst="rect">
              <a:avLst/>
            </a:prstGeom>
            <a:noFill/>
            <a:ln>
              <a:noFill/>
            </a:ln>
          </p:spPr>
        </p:pic>
        <p:pic>
          <p:nvPicPr>
            <p:cNvPr id="29" name="Picture 3"/>
            <p:cNvPicPr>
              <a:picLocks noChangeAspect="1"/>
            </p:cNvPicPr>
            <p:nvPr/>
          </p:nvPicPr>
          <p:blipFill>
            <a:blip r:embed="rId20">
              <a:lum/>
              <a:alphaModFix/>
            </a:blip>
            <a:srcRect/>
            <a:stretch>
              <a:fillRect/>
            </a:stretch>
          </p:blipFill>
          <p:spPr>
            <a:xfrm>
              <a:off x="5612040" y="3773520"/>
              <a:ext cx="619200" cy="154800"/>
            </a:xfrm>
            <a:prstGeom prst="rect">
              <a:avLst/>
            </a:prstGeom>
            <a:noFill/>
            <a:ln>
              <a:noFill/>
            </a:ln>
          </p:spPr>
        </p:pic>
        <p:pic>
          <p:nvPicPr>
            <p:cNvPr id="30" name="Picture 4"/>
            <p:cNvPicPr>
              <a:picLocks noChangeAspect="1"/>
            </p:cNvPicPr>
            <p:nvPr/>
          </p:nvPicPr>
          <p:blipFill>
            <a:blip r:embed="rId21">
              <a:lum/>
              <a:alphaModFix/>
            </a:blip>
            <a:srcRect/>
            <a:stretch>
              <a:fillRect/>
            </a:stretch>
          </p:blipFill>
          <p:spPr>
            <a:xfrm>
              <a:off x="7015319" y="4080600"/>
              <a:ext cx="646920" cy="361079"/>
            </a:xfrm>
            <a:prstGeom prst="rect">
              <a:avLst/>
            </a:prstGeom>
            <a:noFill/>
            <a:ln>
              <a:noFill/>
            </a:ln>
          </p:spPr>
        </p:pic>
        <p:pic>
          <p:nvPicPr>
            <p:cNvPr id="31" name="Picture 5"/>
            <p:cNvPicPr>
              <a:picLocks noChangeAspect="1"/>
            </p:cNvPicPr>
            <p:nvPr/>
          </p:nvPicPr>
          <p:blipFill>
            <a:blip r:embed="rId22">
              <a:lum/>
              <a:alphaModFix/>
            </a:blip>
            <a:srcRect/>
            <a:stretch>
              <a:fillRect/>
            </a:stretch>
          </p:blipFill>
          <p:spPr>
            <a:xfrm>
              <a:off x="7727039" y="4568760"/>
              <a:ext cx="743759" cy="246240"/>
            </a:xfrm>
            <a:prstGeom prst="rect">
              <a:avLst/>
            </a:prstGeom>
            <a:noFill/>
            <a:ln>
              <a:noFill/>
            </a:ln>
          </p:spPr>
        </p:pic>
        <p:pic>
          <p:nvPicPr>
            <p:cNvPr id="32" name="Picture 6"/>
            <p:cNvPicPr>
              <a:picLocks noChangeAspect="1"/>
            </p:cNvPicPr>
            <p:nvPr/>
          </p:nvPicPr>
          <p:blipFill>
            <a:blip r:embed="rId23">
              <a:lum/>
              <a:alphaModFix/>
            </a:blip>
            <a:srcRect/>
            <a:stretch>
              <a:fillRect/>
            </a:stretch>
          </p:blipFill>
          <p:spPr>
            <a:xfrm>
              <a:off x="4937760" y="4556880"/>
              <a:ext cx="425520" cy="289080"/>
            </a:xfrm>
            <a:prstGeom prst="rect">
              <a:avLst/>
            </a:prstGeom>
            <a:noFill/>
            <a:ln>
              <a:noFill/>
            </a:ln>
          </p:spPr>
        </p:pic>
        <p:pic>
          <p:nvPicPr>
            <p:cNvPr id="33" name="Picture 7"/>
            <p:cNvPicPr>
              <a:picLocks noChangeAspect="1"/>
            </p:cNvPicPr>
            <p:nvPr/>
          </p:nvPicPr>
          <p:blipFill>
            <a:blip r:embed="rId24">
              <a:lum/>
              <a:alphaModFix/>
            </a:blip>
            <a:srcRect/>
            <a:stretch>
              <a:fillRect/>
            </a:stretch>
          </p:blipFill>
          <p:spPr>
            <a:xfrm>
              <a:off x="5625720" y="4592520"/>
              <a:ext cx="496440" cy="230400"/>
            </a:xfrm>
            <a:prstGeom prst="rect">
              <a:avLst/>
            </a:prstGeom>
            <a:noFill/>
            <a:ln>
              <a:noFill/>
            </a:ln>
          </p:spPr>
        </p:pic>
        <p:pic>
          <p:nvPicPr>
            <p:cNvPr id="34" name="Picture 8"/>
            <p:cNvPicPr>
              <a:picLocks noChangeAspect="1"/>
            </p:cNvPicPr>
            <p:nvPr/>
          </p:nvPicPr>
          <p:blipFill>
            <a:blip r:embed="rId25">
              <a:lum/>
              <a:alphaModFix/>
            </a:blip>
            <a:srcRect/>
            <a:stretch>
              <a:fillRect/>
            </a:stretch>
          </p:blipFill>
          <p:spPr>
            <a:xfrm>
              <a:off x="6340320" y="4521240"/>
              <a:ext cx="369360" cy="368999"/>
            </a:xfrm>
            <a:prstGeom prst="rect">
              <a:avLst/>
            </a:prstGeom>
            <a:noFill/>
            <a:ln>
              <a:noFill/>
            </a:ln>
          </p:spPr>
        </p:pic>
        <p:pic>
          <p:nvPicPr>
            <p:cNvPr id="35" name="Picture 9"/>
            <p:cNvPicPr>
              <a:picLocks noChangeAspect="1"/>
            </p:cNvPicPr>
            <p:nvPr/>
          </p:nvPicPr>
          <p:blipFill>
            <a:blip r:embed="rId26">
              <a:lum/>
              <a:alphaModFix/>
            </a:blip>
            <a:srcRect/>
            <a:stretch>
              <a:fillRect/>
            </a:stretch>
          </p:blipFill>
          <p:spPr>
            <a:xfrm>
              <a:off x="6924600" y="4592520"/>
              <a:ext cx="658440" cy="242280"/>
            </a:xfrm>
            <a:prstGeom prst="rect">
              <a:avLst/>
            </a:prstGeom>
            <a:noFill/>
            <a:ln>
              <a:noFill/>
            </a:ln>
          </p:spPr>
        </p:pic>
        <p:pic>
          <p:nvPicPr>
            <p:cNvPr id="36" name="Picture 11"/>
            <p:cNvPicPr>
              <a:picLocks noChangeAspect="1"/>
            </p:cNvPicPr>
            <p:nvPr/>
          </p:nvPicPr>
          <p:blipFill>
            <a:blip r:embed="rId27">
              <a:lum/>
              <a:alphaModFix/>
            </a:blip>
            <a:srcRect/>
            <a:stretch>
              <a:fillRect/>
            </a:stretch>
          </p:blipFill>
          <p:spPr>
            <a:xfrm>
              <a:off x="6387840" y="4072680"/>
              <a:ext cx="571680" cy="380880"/>
            </a:xfrm>
            <a:prstGeom prst="rect">
              <a:avLst/>
            </a:prstGeom>
            <a:noFill/>
            <a:ln>
              <a:noFill/>
            </a:ln>
          </p:spPr>
        </p:pic>
        <p:pic>
          <p:nvPicPr>
            <p:cNvPr id="37" name="Picture 12"/>
            <p:cNvPicPr>
              <a:picLocks noChangeAspect="1"/>
            </p:cNvPicPr>
            <p:nvPr/>
          </p:nvPicPr>
          <p:blipFill>
            <a:blip r:embed="rId28">
              <a:lum/>
              <a:alphaModFix/>
            </a:blip>
            <a:srcRect/>
            <a:stretch>
              <a:fillRect/>
            </a:stretch>
          </p:blipFill>
          <p:spPr>
            <a:xfrm>
              <a:off x="5645880" y="4151880"/>
              <a:ext cx="659520" cy="262080"/>
            </a:xfrm>
            <a:prstGeom prst="rect">
              <a:avLst/>
            </a:prstGeom>
            <a:noFill/>
            <a:ln>
              <a:noFill/>
            </a:ln>
          </p:spPr>
        </p:pic>
        <p:pic>
          <p:nvPicPr>
            <p:cNvPr id="38" name="Picture 4"/>
            <p:cNvPicPr>
              <a:picLocks noChangeAspect="1"/>
            </p:cNvPicPr>
            <p:nvPr/>
          </p:nvPicPr>
          <p:blipFill>
            <a:blip r:embed="rId29">
              <a:lum/>
              <a:alphaModFix/>
            </a:blip>
            <a:srcRect/>
            <a:stretch>
              <a:fillRect/>
            </a:stretch>
          </p:blipFill>
          <p:spPr>
            <a:xfrm>
              <a:off x="7766280" y="4211279"/>
              <a:ext cx="689399" cy="111240"/>
            </a:xfrm>
            <a:prstGeom prst="rect">
              <a:avLst/>
            </a:prstGeom>
            <a:noFill/>
            <a:ln>
              <a:noFill/>
            </a:ln>
          </p:spPr>
        </p:pic>
        <p:pic>
          <p:nvPicPr>
            <p:cNvPr id="39" name="Picture 38"/>
            <p:cNvPicPr>
              <a:picLocks noChangeAspect="1"/>
            </p:cNvPicPr>
            <p:nvPr/>
          </p:nvPicPr>
          <p:blipFill>
            <a:blip r:embed="rId30">
              <a:lum/>
              <a:alphaModFix/>
            </a:blip>
            <a:srcRect/>
            <a:stretch>
              <a:fillRect/>
            </a:stretch>
          </p:blipFill>
          <p:spPr>
            <a:xfrm>
              <a:off x="6886080" y="3727800"/>
              <a:ext cx="677520" cy="241560"/>
            </a:xfrm>
            <a:prstGeom prst="rect">
              <a:avLst/>
            </a:prstGeom>
            <a:noFill/>
            <a:ln>
              <a:noFill/>
            </a:ln>
          </p:spPr>
        </p:pic>
        <p:pic>
          <p:nvPicPr>
            <p:cNvPr id="40" name="Picture 39"/>
            <p:cNvPicPr>
              <a:picLocks noChangeAspect="1"/>
            </p:cNvPicPr>
            <p:nvPr/>
          </p:nvPicPr>
          <p:blipFill>
            <a:blip r:embed="rId31">
              <a:lum/>
              <a:alphaModFix/>
            </a:blip>
            <a:srcRect/>
            <a:stretch>
              <a:fillRect/>
            </a:stretch>
          </p:blipFill>
          <p:spPr>
            <a:xfrm>
              <a:off x="7698240" y="3730320"/>
              <a:ext cx="635040" cy="238320"/>
            </a:xfrm>
            <a:prstGeom prst="rect">
              <a:avLst/>
            </a:prstGeom>
            <a:noFill/>
            <a:ln>
              <a:noFill/>
            </a:ln>
          </p:spPr>
        </p:pic>
        <p:pic>
          <p:nvPicPr>
            <p:cNvPr id="41" name="Picture 40"/>
            <p:cNvPicPr>
              <a:picLocks noChangeAspect="1"/>
            </p:cNvPicPr>
            <p:nvPr/>
          </p:nvPicPr>
          <p:blipFill>
            <a:blip r:embed="rId32">
              <a:lum/>
              <a:alphaModFix/>
            </a:blip>
            <a:srcRect/>
            <a:stretch>
              <a:fillRect/>
            </a:stretch>
          </p:blipFill>
          <p:spPr>
            <a:xfrm>
              <a:off x="7056360" y="5164200"/>
              <a:ext cx="652320" cy="185760"/>
            </a:xfrm>
            <a:prstGeom prst="rect">
              <a:avLst/>
            </a:prstGeom>
            <a:noFill/>
            <a:ln>
              <a:noFill/>
            </a:ln>
          </p:spPr>
        </p:pic>
      </p:grpSp>
      <p:pic>
        <p:nvPicPr>
          <p:cNvPr id="42" name="Picture 4"/>
          <p:cNvPicPr>
            <a:picLocks noChangeAspect="1"/>
          </p:cNvPicPr>
          <p:nvPr/>
        </p:nvPicPr>
        <p:blipFill>
          <a:blip r:embed="rId33">
            <a:lum/>
            <a:alphaModFix/>
          </a:blip>
          <a:srcRect/>
          <a:stretch>
            <a:fillRect/>
          </a:stretch>
        </p:blipFill>
        <p:spPr>
          <a:xfrm>
            <a:off x="280800" y="4968000"/>
            <a:ext cx="547200" cy="1080000"/>
          </a:xfrm>
          <a:prstGeom prst="rect">
            <a:avLst/>
          </a:prstGeom>
          <a:noFill/>
          <a:ln>
            <a:noFill/>
          </a:ln>
        </p:spPr>
      </p:pic>
      <p:pic>
        <p:nvPicPr>
          <p:cNvPr id="43" name="Picture 42"/>
          <p:cNvPicPr>
            <a:picLocks noChangeAspect="1"/>
          </p:cNvPicPr>
          <p:nvPr/>
        </p:nvPicPr>
        <p:blipFill>
          <a:blip r:embed="rId34">
            <a:lum/>
            <a:alphaModFix/>
          </a:blip>
          <a:srcRect/>
          <a:stretch>
            <a:fillRect/>
          </a:stretch>
        </p:blipFill>
        <p:spPr>
          <a:xfrm>
            <a:off x="864000" y="4968000"/>
            <a:ext cx="1364400" cy="1080000"/>
          </a:xfrm>
          <a:prstGeom prst="rect">
            <a:avLst/>
          </a:prstGeom>
          <a:noFill/>
          <a:ln>
            <a:noFill/>
          </a:ln>
        </p:spPr>
      </p:pic>
      <p:pic>
        <p:nvPicPr>
          <p:cNvPr id="44" name="Picture 43"/>
          <p:cNvPicPr>
            <a:picLocks noChangeAspect="1"/>
          </p:cNvPicPr>
          <p:nvPr/>
        </p:nvPicPr>
        <p:blipFill>
          <a:blip r:embed="rId35">
            <a:lum/>
            <a:alphaModFix/>
          </a:blip>
          <a:srcRect/>
          <a:stretch>
            <a:fillRect/>
          </a:stretch>
        </p:blipFill>
        <p:spPr>
          <a:xfrm>
            <a:off x="2268000" y="4968000"/>
            <a:ext cx="1620000" cy="1080000"/>
          </a:xfrm>
          <a:prstGeom prst="rect">
            <a:avLst/>
          </a:prstGeom>
          <a:noFill/>
          <a:ln>
            <a:noFill/>
          </a:ln>
        </p:spPr>
      </p:pic>
      <p:pic>
        <p:nvPicPr>
          <p:cNvPr id="45" name="Picture 44"/>
          <p:cNvPicPr>
            <a:picLocks noChangeAspect="1"/>
          </p:cNvPicPr>
          <p:nvPr/>
        </p:nvPicPr>
        <p:blipFill>
          <a:blip r:embed="rId36">
            <a:lum/>
            <a:alphaModFix/>
          </a:blip>
          <a:srcRect/>
          <a:stretch>
            <a:fillRect/>
          </a:stretch>
        </p:blipFill>
        <p:spPr>
          <a:xfrm>
            <a:off x="3891600" y="4968000"/>
            <a:ext cx="716400" cy="1080000"/>
          </a:xfrm>
          <a:prstGeom prst="rect">
            <a:avLst/>
          </a:prstGeom>
          <a:noFill/>
          <a:ln>
            <a:noFill/>
          </a:ln>
        </p:spPr>
      </p:pic>
    </p:spTree>
    <p:extLst>
      <p:ext uri="{BB962C8B-B14F-4D97-AF65-F5344CB8AC3E}">
        <p14:creationId xmlns:p14="http://schemas.microsoft.com/office/powerpoint/2010/main" val="2053507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3528" y="249199"/>
            <a:ext cx="8712968" cy="5797413"/>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p:nvSpPr>
        <p:spPr>
          <a:xfrm>
            <a:off x="899592" y="3573016"/>
            <a:ext cx="7416824" cy="237626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Content Placeholder 7"/>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464716" y="336551"/>
            <a:ext cx="2451100" cy="2156346"/>
          </a:xfrm>
        </p:spPr>
      </p:pic>
      <p:grpSp>
        <p:nvGrpSpPr>
          <p:cNvPr id="15" name="Group 14"/>
          <p:cNvGrpSpPr/>
          <p:nvPr/>
        </p:nvGrpSpPr>
        <p:grpSpPr>
          <a:xfrm>
            <a:off x="464716" y="260648"/>
            <a:ext cx="8067724" cy="2232248"/>
            <a:chOff x="464716" y="336426"/>
            <a:chExt cx="8067724" cy="2232248"/>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5857" y="336428"/>
              <a:ext cx="2451735" cy="219170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0705" y="336426"/>
              <a:ext cx="2451735" cy="2191703"/>
            </a:xfrm>
            <a:prstGeom prst="rect">
              <a:avLst/>
            </a:prstGeom>
          </p:spPr>
        </p:pic>
        <p:sp>
          <p:nvSpPr>
            <p:cNvPr id="3" name="Rectangle 2"/>
            <p:cNvSpPr/>
            <p:nvPr/>
          </p:nvSpPr>
          <p:spPr>
            <a:xfrm>
              <a:off x="464716" y="2389425"/>
              <a:ext cx="8067724" cy="17924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6006" y="2420888"/>
            <a:ext cx="3624186" cy="1006720"/>
          </a:xfrm>
          <a:prstGeom prst="rect">
            <a:avLst/>
          </a:prstGeom>
        </p:spPr>
      </p:pic>
      <p:grpSp>
        <p:nvGrpSpPr>
          <p:cNvPr id="6" name="Group 5"/>
          <p:cNvGrpSpPr/>
          <p:nvPr/>
        </p:nvGrpSpPr>
        <p:grpSpPr>
          <a:xfrm>
            <a:off x="1043608" y="3645024"/>
            <a:ext cx="7128792" cy="2191703"/>
            <a:chOff x="1043608" y="3645024"/>
            <a:chExt cx="7128792" cy="2191703"/>
          </a:xfrm>
        </p:grpSpPr>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9957" y="3645024"/>
              <a:ext cx="2451735" cy="2191703"/>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3608" y="3645024"/>
              <a:ext cx="2451735" cy="2191703"/>
            </a:xfrm>
            <a:prstGeom prst="rect">
              <a:avLst/>
            </a:prstGeom>
          </p:spPr>
        </p:pic>
        <p:sp>
          <p:nvSpPr>
            <p:cNvPr id="14" name="TextBox 13"/>
            <p:cNvSpPr txBox="1"/>
            <p:nvPr/>
          </p:nvSpPr>
          <p:spPr>
            <a:xfrm>
              <a:off x="6372200" y="4509120"/>
              <a:ext cx="1800200" cy="830997"/>
            </a:xfrm>
            <a:prstGeom prst="rect">
              <a:avLst/>
            </a:prstGeom>
            <a:noFill/>
          </p:spPr>
          <p:txBody>
            <a:bodyPr wrap="square" rtlCol="0">
              <a:spAutoFit/>
            </a:bodyPr>
            <a:lstStyle/>
            <a:p>
              <a:r>
                <a:rPr lang="en-GB" sz="2400" b="1" dirty="0" smtClean="0"/>
                <a:t>“National</a:t>
              </a:r>
            </a:p>
            <a:p>
              <a:r>
                <a:rPr lang="en-GB" sz="2400" b="1" dirty="0"/>
                <a:t>c</a:t>
              </a:r>
              <a:r>
                <a:rPr lang="en-GB" sz="2400" b="1" dirty="0" smtClean="0"/>
                <a:t>apability”</a:t>
              </a:r>
            </a:p>
          </p:txBody>
        </p:sp>
        <p:sp>
          <p:nvSpPr>
            <p:cNvPr id="5" name="Rectangle 4"/>
            <p:cNvSpPr/>
            <p:nvPr/>
          </p:nvSpPr>
          <p:spPr>
            <a:xfrm>
              <a:off x="1043608" y="5733256"/>
              <a:ext cx="5138084" cy="10347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Rectangle 15"/>
          <p:cNvSpPr/>
          <p:nvPr/>
        </p:nvSpPr>
        <p:spPr>
          <a:xfrm>
            <a:off x="464716" y="2452351"/>
            <a:ext cx="2211290"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04518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274638"/>
            <a:ext cx="8229600" cy="562074"/>
          </a:xfrm>
        </p:spPr>
        <p:txBody>
          <a:bodyPr/>
          <a:lstStyle/>
          <a:p>
            <a:r>
              <a:rPr lang="en-GB" altLang="en-US" sz="3200" b="1" dirty="0" smtClean="0">
                <a:latin typeface="Arial Rounded MT Bold" panose="020F0704030504030204" pitchFamily="34" charset="0"/>
                <a:ea typeface="ＭＳ Ｐゴシック" pitchFamily="34" charset="-128"/>
              </a:rPr>
              <a:t>Processing big data: the issues</a:t>
            </a:r>
          </a:p>
        </p:txBody>
      </p:sp>
      <p:sp>
        <p:nvSpPr>
          <p:cNvPr id="8195" name="Content Placeholder 2"/>
          <p:cNvSpPr>
            <a:spLocks noGrp="1"/>
          </p:cNvSpPr>
          <p:nvPr>
            <p:ph idx="1"/>
          </p:nvPr>
        </p:nvSpPr>
        <p:spPr>
          <a:xfrm>
            <a:off x="457200" y="980728"/>
            <a:ext cx="8229600" cy="4824536"/>
          </a:xfrm>
        </p:spPr>
        <p:txBody>
          <a:bodyPr>
            <a:normAutofit lnSpcReduction="10000"/>
          </a:bodyPr>
          <a:lstStyle/>
          <a:p>
            <a:r>
              <a:rPr lang="en-GB" altLang="en-US" sz="2800" dirty="0" smtClean="0">
                <a:solidFill>
                  <a:srgbClr val="000000"/>
                </a:solidFill>
                <a:ea typeface="ＭＳ Ｐゴシック" pitchFamily="34" charset="-128"/>
              </a:rPr>
              <a:t>Parallel processing in the Environmental Sciences has historically focussed on running highly-parallelised models.</a:t>
            </a:r>
          </a:p>
          <a:p>
            <a:r>
              <a:rPr lang="en-GB" altLang="en-US" sz="2800" dirty="0" smtClean="0">
                <a:solidFill>
                  <a:srgbClr val="000000"/>
                </a:solidFill>
                <a:ea typeface="ＭＳ Ｐゴシック" pitchFamily="34" charset="-128"/>
              </a:rPr>
              <a:t>Data analysis was typically run sequentially because:</a:t>
            </a:r>
          </a:p>
          <a:p>
            <a:pPr lvl="1"/>
            <a:r>
              <a:rPr lang="en-GB" altLang="en-US" sz="2400" dirty="0" smtClean="0">
                <a:solidFill>
                  <a:srgbClr val="000000"/>
                </a:solidFill>
                <a:ea typeface="ＭＳ Ｐゴシック" pitchFamily="34" charset="-128"/>
              </a:rPr>
              <a:t>It was a smaller problem</a:t>
            </a:r>
          </a:p>
          <a:p>
            <a:pPr lvl="1"/>
            <a:r>
              <a:rPr lang="en-GB" altLang="en-US" sz="2400" dirty="0" smtClean="0">
                <a:solidFill>
                  <a:srgbClr val="000000"/>
                </a:solidFill>
                <a:ea typeface="ＭＳ Ｐゴシック" pitchFamily="34" charset="-128"/>
              </a:rPr>
              <a:t>It didn’t have parallel resources available</a:t>
            </a:r>
          </a:p>
          <a:p>
            <a:pPr lvl="1"/>
            <a:r>
              <a:rPr lang="en-GB" altLang="en-US" sz="2400" dirty="0" smtClean="0">
                <a:solidFill>
                  <a:srgbClr val="000000"/>
                </a:solidFill>
                <a:ea typeface="ＭＳ Ｐゴシック" pitchFamily="34" charset="-128"/>
              </a:rPr>
              <a:t>The software/scientists were not equipped to work in parallel</a:t>
            </a:r>
          </a:p>
          <a:p>
            <a:r>
              <a:rPr lang="en-GB" altLang="en-US" sz="2800" dirty="0" smtClean="0">
                <a:solidFill>
                  <a:srgbClr val="000000"/>
                </a:solidFill>
                <a:ea typeface="ＭＳ Ｐゴシック" pitchFamily="34" charset="-128"/>
              </a:rPr>
              <a:t>The generation of enormous datasets (e.g. UPSCALE – around 300Tb) means that:</a:t>
            </a:r>
          </a:p>
          <a:p>
            <a:pPr lvl="1"/>
            <a:r>
              <a:rPr lang="en-GB" altLang="en-US" sz="2400" dirty="0" smtClean="0">
                <a:solidFill>
                  <a:srgbClr val="000000"/>
                </a:solidFill>
                <a:ea typeface="ＭＳ Ｐゴシック" pitchFamily="34" charset="-128"/>
              </a:rPr>
              <a:t>Processing big data </a:t>
            </a:r>
            <a:r>
              <a:rPr lang="en-GB" altLang="en-US" sz="2400" b="1" dirty="0" smtClean="0">
                <a:solidFill>
                  <a:srgbClr val="000000"/>
                </a:solidFill>
                <a:ea typeface="ＭＳ Ｐゴシック" pitchFamily="34" charset="-128"/>
              </a:rPr>
              <a:t>requires</a:t>
            </a:r>
            <a:r>
              <a:rPr lang="en-GB" altLang="en-US" sz="2400" dirty="0" smtClean="0">
                <a:solidFill>
                  <a:srgbClr val="000000"/>
                </a:solidFill>
                <a:ea typeface="ＭＳ Ｐゴシック" pitchFamily="34" charset="-128"/>
              </a:rPr>
              <a:t> a parallel approach</a:t>
            </a:r>
          </a:p>
          <a:p>
            <a:pPr lvl="1"/>
            <a:r>
              <a:rPr lang="en-GB" altLang="en-US" sz="2400" dirty="0" smtClean="0">
                <a:solidFill>
                  <a:srgbClr val="000000"/>
                </a:solidFill>
                <a:ea typeface="ＭＳ Ｐゴシック" pitchFamily="34" charset="-128"/>
              </a:rPr>
              <a:t>Fortunately, platforms, tools, and programmers are becoming better equipped</a:t>
            </a:r>
            <a:endParaRPr lang="en-GB" altLang="en-US" sz="2400" dirty="0" smtClean="0">
              <a:ea typeface="ＭＳ Ｐゴシック" pitchFamily="34" charset="-128"/>
            </a:endParaRPr>
          </a:p>
        </p:txBody>
      </p:sp>
    </p:spTree>
    <p:extLst>
      <p:ext uri="{BB962C8B-B14F-4D97-AF65-F5344CB8AC3E}">
        <p14:creationId xmlns:p14="http://schemas.microsoft.com/office/powerpoint/2010/main" val="19405799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6"/>
          <p:cNvSpPr txBox="1"/>
          <p:nvPr/>
        </p:nvSpPr>
        <p:spPr>
          <a:xfrm>
            <a:off x="470954" y="274638"/>
            <a:ext cx="8229600" cy="55522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32044"/>
              </a:buClr>
              <a:buSzPts val="3510"/>
              <a:buFont typeface="Calibri"/>
              <a:buNone/>
            </a:pPr>
            <a:endParaRPr sz="3509" dirty="0">
              <a:solidFill>
                <a:srgbClr val="00B050"/>
              </a:solidFill>
              <a:latin typeface="Calibri"/>
              <a:ea typeface="Calibri"/>
              <a:cs typeface="Calibri"/>
              <a:sym typeface="Calibri"/>
            </a:endParaRPr>
          </a:p>
        </p:txBody>
      </p:sp>
      <p:grpSp>
        <p:nvGrpSpPr>
          <p:cNvPr id="254" name="Google Shape;254;p26"/>
          <p:cNvGrpSpPr/>
          <p:nvPr/>
        </p:nvGrpSpPr>
        <p:grpSpPr>
          <a:xfrm>
            <a:off x="6114840" y="3645024"/>
            <a:ext cx="2810460" cy="2179345"/>
            <a:chOff x="188418" y="4070995"/>
            <a:chExt cx="2810460" cy="2179345"/>
          </a:xfrm>
        </p:grpSpPr>
        <p:pic>
          <p:nvPicPr>
            <p:cNvPr id="255" name="Google Shape;255;p26"/>
            <p:cNvPicPr preferRelativeResize="0"/>
            <p:nvPr/>
          </p:nvPicPr>
          <p:blipFill rotWithShape="1">
            <a:blip r:embed="rId3">
              <a:alphaModFix/>
            </a:blip>
            <a:srcRect/>
            <a:stretch/>
          </p:blipFill>
          <p:spPr>
            <a:xfrm>
              <a:off x="188418" y="4070995"/>
              <a:ext cx="2810460" cy="1840791"/>
            </a:xfrm>
            <a:prstGeom prst="rect">
              <a:avLst/>
            </a:prstGeom>
            <a:noFill/>
            <a:ln>
              <a:noFill/>
            </a:ln>
          </p:spPr>
        </p:pic>
        <p:sp>
          <p:nvSpPr>
            <p:cNvPr id="256" name="Google Shape;256;p26"/>
            <p:cNvSpPr txBox="1"/>
            <p:nvPr/>
          </p:nvSpPr>
          <p:spPr>
            <a:xfrm>
              <a:off x="457200" y="5911786"/>
              <a:ext cx="2144561"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Atmospheric dispersion</a:t>
              </a:r>
              <a:endParaRPr sz="1600">
                <a:solidFill>
                  <a:schemeClr val="dk1"/>
                </a:solidFill>
                <a:latin typeface="Calibri"/>
                <a:ea typeface="Calibri"/>
                <a:cs typeface="Calibri"/>
                <a:sym typeface="Calibri"/>
              </a:endParaRPr>
            </a:p>
          </p:txBody>
        </p:sp>
      </p:grpSp>
      <p:grpSp>
        <p:nvGrpSpPr>
          <p:cNvPr id="257" name="Google Shape;257;p26"/>
          <p:cNvGrpSpPr/>
          <p:nvPr/>
        </p:nvGrpSpPr>
        <p:grpSpPr>
          <a:xfrm>
            <a:off x="6114840" y="1340768"/>
            <a:ext cx="2756897" cy="2055114"/>
            <a:chOff x="3401868" y="1547600"/>
            <a:chExt cx="2756897" cy="2055114"/>
          </a:xfrm>
        </p:grpSpPr>
        <p:pic>
          <p:nvPicPr>
            <p:cNvPr id="258" name="Google Shape;258;p26"/>
            <p:cNvPicPr preferRelativeResize="0"/>
            <p:nvPr/>
          </p:nvPicPr>
          <p:blipFill rotWithShape="1">
            <a:blip r:embed="rId4">
              <a:alphaModFix/>
            </a:blip>
            <a:srcRect r="5382"/>
            <a:stretch/>
          </p:blipFill>
          <p:spPr>
            <a:xfrm>
              <a:off x="3401868" y="1547600"/>
              <a:ext cx="2756897" cy="1734878"/>
            </a:xfrm>
            <a:prstGeom prst="rect">
              <a:avLst/>
            </a:prstGeom>
            <a:noFill/>
            <a:ln>
              <a:noFill/>
            </a:ln>
          </p:spPr>
        </p:pic>
        <p:sp>
          <p:nvSpPr>
            <p:cNvPr id="259" name="Google Shape;259;p26"/>
            <p:cNvSpPr txBox="1"/>
            <p:nvPr/>
          </p:nvSpPr>
          <p:spPr>
            <a:xfrm>
              <a:off x="3936482" y="3264160"/>
              <a:ext cx="1376085"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Fault analysis</a:t>
              </a:r>
              <a:endParaRPr sz="1600">
                <a:solidFill>
                  <a:schemeClr val="dk1"/>
                </a:solidFill>
                <a:latin typeface="Calibri"/>
                <a:ea typeface="Calibri"/>
                <a:cs typeface="Calibri"/>
                <a:sym typeface="Calibri"/>
              </a:endParaRPr>
            </a:p>
          </p:txBody>
        </p:sp>
      </p:grpSp>
      <p:grpSp>
        <p:nvGrpSpPr>
          <p:cNvPr id="260" name="Google Shape;260;p26"/>
          <p:cNvGrpSpPr/>
          <p:nvPr/>
        </p:nvGrpSpPr>
        <p:grpSpPr>
          <a:xfrm>
            <a:off x="270152" y="1196752"/>
            <a:ext cx="2944668" cy="2106489"/>
            <a:chOff x="419006" y="1547600"/>
            <a:chExt cx="2944668" cy="2106489"/>
          </a:xfrm>
        </p:grpSpPr>
        <p:pic>
          <p:nvPicPr>
            <p:cNvPr id="261" name="Google Shape;261;p26"/>
            <p:cNvPicPr preferRelativeResize="0"/>
            <p:nvPr/>
          </p:nvPicPr>
          <p:blipFill rotWithShape="1">
            <a:blip r:embed="rId5">
              <a:alphaModFix/>
            </a:blip>
            <a:srcRect t="6303" r="11090" b="12848"/>
            <a:stretch/>
          </p:blipFill>
          <p:spPr>
            <a:xfrm>
              <a:off x="431237" y="1547600"/>
              <a:ext cx="2774285" cy="1759158"/>
            </a:xfrm>
            <a:prstGeom prst="rect">
              <a:avLst/>
            </a:prstGeom>
            <a:noFill/>
            <a:ln>
              <a:noFill/>
            </a:ln>
          </p:spPr>
        </p:pic>
        <p:sp>
          <p:nvSpPr>
            <p:cNvPr id="262" name="Google Shape;262;p26"/>
            <p:cNvSpPr txBox="1"/>
            <p:nvPr/>
          </p:nvSpPr>
          <p:spPr>
            <a:xfrm>
              <a:off x="419006" y="3315535"/>
              <a:ext cx="2944668"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High Res Climate Model analysis</a:t>
              </a:r>
              <a:endParaRPr sz="1600" dirty="0">
                <a:solidFill>
                  <a:schemeClr val="dk1"/>
                </a:solidFill>
                <a:latin typeface="Calibri"/>
                <a:ea typeface="Calibri"/>
                <a:cs typeface="Calibri"/>
                <a:sym typeface="Calibri"/>
              </a:endParaRPr>
            </a:p>
          </p:txBody>
        </p:sp>
      </p:grpSp>
      <p:pic>
        <p:nvPicPr>
          <p:cNvPr id="263" name="Google Shape;263;p26" descr="MISR+MODIS-sea-ice-albedo.png"/>
          <p:cNvPicPr preferRelativeResize="0"/>
          <p:nvPr/>
        </p:nvPicPr>
        <p:blipFill rotWithShape="1">
          <a:blip r:embed="rId6">
            <a:alphaModFix/>
          </a:blip>
          <a:srcRect/>
          <a:stretch/>
        </p:blipFill>
        <p:spPr>
          <a:xfrm>
            <a:off x="340228" y="3487091"/>
            <a:ext cx="2668306" cy="1766057"/>
          </a:xfrm>
          <a:prstGeom prst="rect">
            <a:avLst/>
          </a:prstGeom>
          <a:noFill/>
          <a:ln>
            <a:noFill/>
          </a:ln>
        </p:spPr>
      </p:pic>
      <p:sp>
        <p:nvSpPr>
          <p:cNvPr id="264" name="Google Shape;264;p26"/>
          <p:cNvSpPr/>
          <p:nvPr/>
        </p:nvSpPr>
        <p:spPr>
          <a:xfrm>
            <a:off x="166735" y="5229200"/>
            <a:ext cx="3119782"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dirty="0">
                <a:solidFill>
                  <a:schemeClr val="dk1"/>
                </a:solidFill>
                <a:latin typeface="Calibri"/>
                <a:ea typeface="Calibri"/>
                <a:cs typeface="Calibri"/>
                <a:sym typeface="Calibri"/>
              </a:rPr>
              <a:t>Climate variables from European and US instruments/satellites</a:t>
            </a:r>
            <a:endParaRPr sz="1600" dirty="0">
              <a:solidFill>
                <a:schemeClr val="dk1"/>
              </a:solidFill>
              <a:latin typeface="Calibri"/>
              <a:ea typeface="Calibri"/>
              <a:cs typeface="Calibri"/>
              <a:sym typeface="Calibri"/>
            </a:endParaRPr>
          </a:p>
        </p:txBody>
      </p:sp>
      <p:grpSp>
        <p:nvGrpSpPr>
          <p:cNvPr id="265" name="Google Shape;265;p26"/>
          <p:cNvGrpSpPr/>
          <p:nvPr/>
        </p:nvGrpSpPr>
        <p:grpSpPr>
          <a:xfrm>
            <a:off x="3134313" y="2323890"/>
            <a:ext cx="2902882" cy="2721460"/>
            <a:chOff x="5783918" y="1482677"/>
            <a:chExt cx="3248883" cy="3103276"/>
          </a:xfrm>
        </p:grpSpPr>
        <p:pic>
          <p:nvPicPr>
            <p:cNvPr id="266" name="Google Shape;266;p26"/>
            <p:cNvPicPr preferRelativeResize="0"/>
            <p:nvPr/>
          </p:nvPicPr>
          <p:blipFill rotWithShape="1">
            <a:blip r:embed="rId7">
              <a:alphaModFix/>
            </a:blip>
            <a:srcRect/>
            <a:stretch/>
          </p:blipFill>
          <p:spPr>
            <a:xfrm>
              <a:off x="5783918" y="1482677"/>
              <a:ext cx="3248883" cy="2182774"/>
            </a:xfrm>
            <a:prstGeom prst="rect">
              <a:avLst/>
            </a:prstGeom>
            <a:noFill/>
            <a:ln>
              <a:noFill/>
            </a:ln>
          </p:spPr>
        </p:pic>
        <p:sp>
          <p:nvSpPr>
            <p:cNvPr id="267" name="Google Shape;267;p26"/>
            <p:cNvSpPr/>
            <p:nvPr/>
          </p:nvSpPr>
          <p:spPr>
            <a:xfrm>
              <a:off x="5822236" y="3754956"/>
              <a:ext cx="3210565" cy="83099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alibri"/>
                  <a:ea typeface="Calibri"/>
                  <a:cs typeface="Calibri"/>
                  <a:sym typeface="Calibri"/>
                </a:rPr>
                <a:t>Deriving the impact of fire on vegetation from earth observation data</a:t>
              </a:r>
              <a:endParaRPr/>
            </a:p>
          </p:txBody>
        </p:sp>
      </p:grpSp>
      <p:sp>
        <p:nvSpPr>
          <p:cNvPr id="268" name="Google Shape;268;p26"/>
          <p:cNvSpPr txBox="1">
            <a:spLocks noGrp="1"/>
          </p:cNvSpPr>
          <p:nvPr>
            <p:ph type="title"/>
          </p:nvPr>
        </p:nvSpPr>
        <p:spPr>
          <a:xfrm>
            <a:off x="270152" y="274638"/>
            <a:ext cx="8416648" cy="555227"/>
          </a:xfrm>
          <a:prstGeom prst="rect">
            <a:avLst/>
          </a:prstGeom>
          <a:noFill/>
          <a:ln>
            <a:noFill/>
          </a:ln>
        </p:spPr>
        <p:txBody>
          <a:bodyPr spcFirstLastPara="1" wrap="square" lIns="91425" tIns="45700" rIns="91425" bIns="45700" anchor="ctr" anchorCtr="0">
            <a:noAutofit/>
          </a:bodyPr>
          <a:lstStyle/>
          <a:p>
            <a:pPr marL="0" marR="0" lvl="0" indent="0" rtl="0">
              <a:spcBef>
                <a:spcPts val="0"/>
              </a:spcBef>
              <a:spcAft>
                <a:spcPts val="0"/>
              </a:spcAft>
              <a:buClr>
                <a:srgbClr val="032044"/>
              </a:buClr>
              <a:buSzPts val="3240"/>
              <a:buFont typeface="Calibri"/>
              <a:buNone/>
            </a:pPr>
            <a:r>
              <a:rPr lang="en-US" b="1" i="0" u="none" strike="noStrike" cap="none" dirty="0">
                <a:solidFill>
                  <a:srgbClr val="032044"/>
                </a:solidFill>
                <a:latin typeface="Arial Rounded MT Bold" panose="020F0704030504030204" pitchFamily="34" charset="0"/>
                <a:ea typeface="Calibri"/>
                <a:cs typeface="Calibri"/>
                <a:sym typeface="Calibri"/>
              </a:rPr>
              <a:t>~150 Science projects on JASMIN to date</a:t>
            </a:r>
            <a:endParaRPr b="1" i="0" u="none" strike="noStrike" cap="none" dirty="0">
              <a:solidFill>
                <a:srgbClr val="032044"/>
              </a:solidFill>
              <a:latin typeface="Arial Rounded MT Bold" panose="020F0704030504030204" pitchFamily="34" charset="0"/>
              <a:ea typeface="Calibri"/>
              <a:cs typeface="Calibri"/>
              <a:sym typeface="Calibri"/>
            </a:endParaRPr>
          </a:p>
        </p:txBody>
      </p:sp>
    </p:spTree>
    <p:extLst>
      <p:ext uri="{BB962C8B-B14F-4D97-AF65-F5344CB8AC3E}">
        <p14:creationId xmlns:p14="http://schemas.microsoft.com/office/powerpoint/2010/main" val="13292541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https://lh3.googleusercontent.com/8s3rV2ACyLlBUrAeO9_Q2qb5tvrU6EcjJMSo4W1t7ptHzQaXFrOMkVxSeDMoxJ8uhl8AXUsJL604GhzGU1dV_2kHLJjO6aDqO9gRZVawPDWh_qntEnVstK85SbM"/>
          <p:cNvPicPr>
            <a:picLocks noChangeAspect="1" noChangeArrowheads="1"/>
          </p:cNvPicPr>
          <p:nvPr/>
        </p:nvPicPr>
        <p:blipFill>
          <a:blip r:embed="rId3">
            <a:extLst>
              <a:ext uri="{28A0092B-C50C-407E-A947-70E740481C1C}">
                <a14:useLocalDpi xmlns:a14="http://schemas.microsoft.com/office/drawing/2010/main" val="0"/>
              </a:ext>
            </a:extLst>
          </a:blip>
          <a:srcRect t="1157" r="52138" b="25990"/>
          <a:stretch>
            <a:fillRect/>
          </a:stretch>
        </p:blipFill>
        <p:spPr bwMode="auto">
          <a:xfrm>
            <a:off x="684213" y="1196975"/>
            <a:ext cx="4032250"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4" descr="https://lh3.googleusercontent.com/8s3rV2ACyLlBUrAeO9_Q2qb5tvrU6EcjJMSo4W1t7ptHzQaXFrOMkVxSeDMoxJ8uhl8AXUsJL604GhzGU1dV_2kHLJjO6aDqO9gRZVawPDWh_qntEnVstK85SbM"/>
          <p:cNvPicPr>
            <a:picLocks noChangeAspect="1" noChangeArrowheads="1"/>
          </p:cNvPicPr>
          <p:nvPr/>
        </p:nvPicPr>
        <p:blipFill>
          <a:blip r:embed="rId3">
            <a:extLst>
              <a:ext uri="{28A0092B-C50C-407E-A947-70E740481C1C}">
                <a14:useLocalDpi xmlns:a14="http://schemas.microsoft.com/office/drawing/2010/main" val="0"/>
              </a:ext>
            </a:extLst>
          </a:blip>
          <a:srcRect l="31960" t="71147" r="32990"/>
          <a:stretch>
            <a:fillRect/>
          </a:stretch>
        </p:blipFill>
        <p:spPr bwMode="auto">
          <a:xfrm>
            <a:off x="4787900" y="4221163"/>
            <a:ext cx="2447925" cy="148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https://lh3.googleusercontent.com/8s3rV2ACyLlBUrAeO9_Q2qb5tvrU6EcjJMSo4W1t7ptHzQaXFrOMkVxSeDMoxJ8uhl8AXUsJL604GhzGU1dV_2kHLJjO6aDqO9gRZVawPDWh_qntEnVstK85SbM"/>
          <p:cNvPicPr>
            <a:picLocks noChangeAspect="1" noChangeArrowheads="1"/>
          </p:cNvPicPr>
          <p:nvPr/>
        </p:nvPicPr>
        <p:blipFill>
          <a:blip r:embed="rId3">
            <a:extLst>
              <a:ext uri="{28A0092B-C50C-407E-A947-70E740481C1C}">
                <a14:useLocalDpi xmlns:a14="http://schemas.microsoft.com/office/drawing/2010/main" val="0"/>
              </a:ext>
            </a:extLst>
          </a:blip>
          <a:srcRect l="68040" t="71147"/>
          <a:stretch>
            <a:fillRect/>
          </a:stretch>
        </p:blipFill>
        <p:spPr bwMode="auto">
          <a:xfrm>
            <a:off x="5795963" y="1196975"/>
            <a:ext cx="2233612"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itle 1"/>
          <p:cNvSpPr>
            <a:spLocks noGrp="1"/>
          </p:cNvSpPr>
          <p:nvPr>
            <p:ph type="title"/>
          </p:nvPr>
        </p:nvSpPr>
        <p:spPr>
          <a:xfrm>
            <a:off x="323528" y="188640"/>
            <a:ext cx="8229600" cy="836712"/>
          </a:xfrm>
        </p:spPr>
        <p:txBody>
          <a:bodyPr/>
          <a:lstStyle/>
          <a:p>
            <a:r>
              <a:rPr lang="en-GB" altLang="en-US" sz="3200" b="1" dirty="0" smtClean="0">
                <a:latin typeface="Arial Rounded MT Bold" panose="020F0704030504030204" pitchFamily="34" charset="0"/>
                <a:ea typeface="ＭＳ Ｐゴシック" pitchFamily="34" charset="-128"/>
              </a:rPr>
              <a:t>JASMIN in pictures</a:t>
            </a:r>
          </a:p>
        </p:txBody>
      </p:sp>
    </p:spTree>
    <p:extLst>
      <p:ext uri="{BB962C8B-B14F-4D97-AF65-F5344CB8AC3E}">
        <p14:creationId xmlns:p14="http://schemas.microsoft.com/office/powerpoint/2010/main" val="350326885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7"/>
          <p:cNvPicPr>
            <a:picLocks noChangeAspect="1"/>
          </p:cNvPicPr>
          <p:nvPr/>
        </p:nvPicPr>
        <p:blipFill>
          <a:blip r:embed="rId3"/>
          <a:stretch>
            <a:fillRect/>
          </a:stretch>
        </p:blipFill>
        <p:spPr>
          <a:xfrm>
            <a:off x="1908176" y="1895198"/>
            <a:ext cx="837740" cy="852939"/>
          </a:xfrm>
          <a:prstGeom prst="rect">
            <a:avLst/>
          </a:prstGeom>
        </p:spPr>
      </p:pic>
      <p:sp>
        <p:nvSpPr>
          <p:cNvPr id="96" name="Rounded Rectangle 95"/>
          <p:cNvSpPr/>
          <p:nvPr/>
        </p:nvSpPr>
        <p:spPr>
          <a:xfrm>
            <a:off x="3181058" y="432329"/>
            <a:ext cx="5831530" cy="2192994"/>
          </a:xfrm>
          <a:prstGeom prst="roundRect">
            <a:avLst>
              <a:gd name="adj" fmla="val 10000"/>
            </a:avLst>
          </a:prstGeom>
          <a:solidFill>
            <a:schemeClr val="accent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800" dirty="0" smtClean="0">
                <a:solidFill>
                  <a:prstClr val="white"/>
                </a:solidFill>
              </a:rPr>
              <a:t>JASMIN Unmanaged Cloud</a:t>
            </a:r>
            <a:endParaRPr lang="en-GB" sz="1800" dirty="0">
              <a:solidFill>
                <a:prstClr val="white"/>
              </a:solidFill>
            </a:endParaRPr>
          </a:p>
        </p:txBody>
      </p:sp>
      <p:sp>
        <p:nvSpPr>
          <p:cNvPr id="94" name="Rounded Rectangle 93"/>
          <p:cNvSpPr/>
          <p:nvPr/>
        </p:nvSpPr>
        <p:spPr>
          <a:xfrm>
            <a:off x="192380" y="2807636"/>
            <a:ext cx="8843670" cy="2192994"/>
          </a:xfrm>
          <a:prstGeom prst="roundRect">
            <a:avLst>
              <a:gd name="adj" fmla="val 10000"/>
            </a:avLst>
          </a:prstGeom>
          <a:solidFill>
            <a:schemeClr val="accent5">
              <a:alpha val="33000"/>
            </a:schemeClr>
          </a:solidFill>
          <a:ln>
            <a:solidFill>
              <a:schemeClr val="accent1">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800" dirty="0" smtClean="0">
                <a:solidFill>
                  <a:prstClr val="white"/>
                </a:solidFill>
              </a:rPr>
              <a:t>JASMIN Managed Cloud</a:t>
            </a:r>
            <a:endParaRPr lang="en-GB" sz="1800" dirty="0">
              <a:solidFill>
                <a:prstClr val="white"/>
              </a:solidFill>
            </a:endParaRPr>
          </a:p>
        </p:txBody>
      </p:sp>
      <p:cxnSp>
        <p:nvCxnSpPr>
          <p:cNvPr id="8" name="Straight Connector 7"/>
          <p:cNvCxnSpPr/>
          <p:nvPr/>
        </p:nvCxnSpPr>
        <p:spPr>
          <a:xfrm>
            <a:off x="192380" y="2710022"/>
            <a:ext cx="882018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TextBox 13"/>
          <p:cNvSpPr txBox="1">
            <a:spLocks noChangeArrowheads="1"/>
          </p:cNvSpPr>
          <p:nvPr/>
        </p:nvSpPr>
        <p:spPr bwMode="auto">
          <a:xfrm>
            <a:off x="122849" y="2355854"/>
            <a:ext cx="911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defTabSz="457200" fontAlgn="auto">
              <a:lnSpc>
                <a:spcPct val="100000"/>
              </a:lnSpc>
              <a:spcBef>
                <a:spcPts val="0"/>
              </a:spcBef>
              <a:spcAft>
                <a:spcPts val="0"/>
              </a:spcAft>
              <a:buClrTx/>
              <a:buSzTx/>
              <a:buFontTx/>
              <a:buNone/>
            </a:pPr>
            <a:r>
              <a:rPr lang="en-GB" sz="1800" dirty="0">
                <a:solidFill>
                  <a:prstClr val="black"/>
                </a:solidFill>
              </a:rPr>
              <a:t>firewall</a:t>
            </a:r>
          </a:p>
        </p:txBody>
      </p:sp>
      <p:sp>
        <p:nvSpPr>
          <p:cNvPr id="14" name="Rounded Rectangle 13"/>
          <p:cNvSpPr/>
          <p:nvPr/>
        </p:nvSpPr>
        <p:spPr>
          <a:xfrm>
            <a:off x="227013" y="5136248"/>
            <a:ext cx="1681163" cy="431800"/>
          </a:xfrm>
          <a:prstGeom prst="roundRect">
            <a:avLst>
              <a:gd name="adj" fmla="val 10000"/>
            </a:avLst>
          </a:pr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800" dirty="0">
                <a:solidFill>
                  <a:prstClr val="white"/>
                </a:solidFill>
              </a:rPr>
              <a:t>lotus.jc.rl.ac.uk</a:t>
            </a:r>
          </a:p>
        </p:txBody>
      </p:sp>
      <p:sp>
        <p:nvSpPr>
          <p:cNvPr id="17" name="Rounded Rectangle 16"/>
          <p:cNvSpPr/>
          <p:nvPr/>
        </p:nvSpPr>
        <p:spPr>
          <a:xfrm>
            <a:off x="1880355" y="-43011"/>
            <a:ext cx="5250941" cy="447675"/>
          </a:xfrm>
          <a:prstGeom prst="roundRect">
            <a:avLst>
              <a:gd name="adj" fmla="val 10000"/>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2800" b="1" dirty="0" smtClean="0">
                <a:solidFill>
                  <a:prstClr val="black"/>
                </a:solidFill>
                <a:latin typeface="Arial Rounded MT Bold" panose="020F0704030504030204" pitchFamily="34" charset="0"/>
              </a:rPr>
              <a:t>JASMIN Cloud Infrastructure</a:t>
            </a:r>
            <a:endParaRPr lang="en-GB" sz="2800" b="1" dirty="0">
              <a:solidFill>
                <a:prstClr val="black"/>
              </a:solidFill>
              <a:latin typeface="Arial Rounded MT Bold" panose="020F0704030504030204" pitchFamily="34" charset="0"/>
            </a:endParaRPr>
          </a:p>
        </p:txBody>
      </p:sp>
      <p:sp>
        <p:nvSpPr>
          <p:cNvPr id="19" name="Rounded Rectangle 18"/>
          <p:cNvSpPr/>
          <p:nvPr/>
        </p:nvSpPr>
        <p:spPr>
          <a:xfrm>
            <a:off x="3013075" y="5084763"/>
            <a:ext cx="2973388" cy="1444625"/>
          </a:xfrm>
          <a:prstGeom prst="roundRect">
            <a:avLst>
              <a:gd name="adj" fmla="val 10000"/>
            </a:avLst>
          </a:prstGeom>
          <a:solidFill>
            <a:schemeClr val="accent3"/>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800" dirty="0">
                <a:solidFill>
                  <a:prstClr val="white"/>
                </a:solidFill>
              </a:rPr>
              <a:t>Data Centre Archive</a:t>
            </a:r>
          </a:p>
        </p:txBody>
      </p:sp>
      <p:sp>
        <p:nvSpPr>
          <p:cNvPr id="25" name="Flowchart: Magnetic Disk 42"/>
          <p:cNvSpPr/>
          <p:nvPr/>
        </p:nvSpPr>
        <p:spPr>
          <a:xfrm>
            <a:off x="4560888" y="5516563"/>
            <a:ext cx="904875" cy="865187"/>
          </a:xfrm>
          <a:prstGeom prst="flowChartMagneticDisk">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r>
              <a:rPr lang="en-GB" sz="1800" dirty="0">
                <a:solidFill>
                  <a:prstClr val="white"/>
                </a:solidFill>
              </a:rPr>
              <a:t>/neodc</a:t>
            </a:r>
          </a:p>
        </p:txBody>
      </p:sp>
      <p:sp>
        <p:nvSpPr>
          <p:cNvPr id="26" name="Flowchart: Magnetic Disk 43"/>
          <p:cNvSpPr/>
          <p:nvPr/>
        </p:nvSpPr>
        <p:spPr>
          <a:xfrm>
            <a:off x="3492500" y="5516563"/>
            <a:ext cx="904875" cy="865187"/>
          </a:xfrm>
          <a:prstGeom prst="flowChartMagneticDisk">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r>
              <a:rPr lang="en-GB" sz="1800" dirty="0">
                <a:solidFill>
                  <a:prstClr val="white"/>
                </a:solidFill>
              </a:rPr>
              <a:t>/badc</a:t>
            </a:r>
          </a:p>
        </p:txBody>
      </p:sp>
      <p:sp>
        <p:nvSpPr>
          <p:cNvPr id="39" name="TextBox 2"/>
          <p:cNvSpPr txBox="1">
            <a:spLocks noChangeArrowheads="1"/>
          </p:cNvSpPr>
          <p:nvPr/>
        </p:nvSpPr>
        <p:spPr bwMode="auto">
          <a:xfrm>
            <a:off x="6321425" y="5084763"/>
            <a:ext cx="2714625" cy="1488475"/>
          </a:xfrm>
          <a:prstGeom prst="rect">
            <a:avLst/>
          </a:prstGeom>
          <a:solidFill>
            <a:schemeClr val="accent1">
              <a:lumMod val="20000"/>
              <a:lumOff val="80000"/>
            </a:schemeClr>
          </a:solidFill>
          <a:ln w="12700">
            <a:solidFill>
              <a:schemeClr val="tx1"/>
            </a:solidFill>
            <a:miter lim="800000"/>
            <a:headEnd/>
            <a:tailEnd/>
          </a:ln>
        </p:spPr>
        <p:txBody>
          <a:bodyPr lIns="36000" tIns="36000" rIns="36000" bIns="36000">
            <a:spAutoFit/>
          </a:bodyPr>
          <a:lstStyle>
            <a:lvl1pPr>
              <a:defRPr sz="3200">
                <a:solidFill>
                  <a:schemeClr val="tx1"/>
                </a:solidFill>
                <a:latin typeface="Calibri" charset="0"/>
                <a:ea typeface="ＭＳ Ｐゴシック" charset="0"/>
              </a:defRPr>
            </a:lvl1pPr>
            <a:lvl2pPr marL="457200">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defTabSz="457200" fontAlgn="auto">
              <a:lnSpc>
                <a:spcPct val="100000"/>
              </a:lnSpc>
              <a:spcBef>
                <a:spcPts val="0"/>
              </a:spcBef>
              <a:spcAft>
                <a:spcPts val="0"/>
              </a:spcAft>
              <a:buClrTx/>
              <a:buSzTx/>
              <a:buFontTx/>
              <a:buNone/>
            </a:pPr>
            <a:r>
              <a:rPr lang="en-GB" sz="1400" dirty="0">
                <a:solidFill>
                  <a:prstClr val="black"/>
                </a:solidFill>
              </a:rPr>
              <a:t>Key:</a:t>
            </a:r>
          </a:p>
          <a:p>
            <a:pPr lvl="1" indent="0" defTabSz="457200" fontAlgn="auto">
              <a:lnSpc>
                <a:spcPct val="100000"/>
              </a:lnSpc>
              <a:spcBef>
                <a:spcPts val="0"/>
              </a:spcBef>
              <a:spcAft>
                <a:spcPts val="0"/>
              </a:spcAft>
              <a:buClrTx/>
              <a:buSzTx/>
              <a:buFontTx/>
              <a:buNone/>
            </a:pPr>
            <a:r>
              <a:rPr lang="en-GB" sz="1200" dirty="0">
                <a:solidFill>
                  <a:prstClr val="black"/>
                </a:solidFill>
              </a:rPr>
              <a:t>General-purpose resources</a:t>
            </a:r>
          </a:p>
          <a:p>
            <a:pPr lvl="1" indent="0" defTabSz="457200" fontAlgn="auto">
              <a:lnSpc>
                <a:spcPct val="100000"/>
              </a:lnSpc>
              <a:spcBef>
                <a:spcPts val="0"/>
              </a:spcBef>
              <a:spcAft>
                <a:spcPts val="0"/>
              </a:spcAft>
              <a:buClrTx/>
              <a:buSzTx/>
              <a:buFontTx/>
              <a:buNone/>
            </a:pPr>
            <a:endParaRPr lang="en-GB" sz="1200" dirty="0">
              <a:solidFill>
                <a:prstClr val="black"/>
              </a:solidFill>
            </a:endParaRPr>
          </a:p>
          <a:p>
            <a:pPr lvl="1" indent="0" defTabSz="457200" fontAlgn="auto">
              <a:lnSpc>
                <a:spcPct val="100000"/>
              </a:lnSpc>
              <a:spcBef>
                <a:spcPts val="0"/>
              </a:spcBef>
              <a:spcAft>
                <a:spcPts val="0"/>
              </a:spcAft>
              <a:buClrTx/>
              <a:buSzTx/>
              <a:buFontTx/>
              <a:buNone/>
            </a:pPr>
            <a:r>
              <a:rPr lang="en-GB" sz="1200" dirty="0" smtClean="0">
                <a:solidFill>
                  <a:prstClr val="black"/>
                </a:solidFill>
              </a:rPr>
              <a:t>JVO - JASMIN Virtual Organisations</a:t>
            </a:r>
            <a:endParaRPr lang="en-GB" sz="1200" dirty="0">
              <a:solidFill>
                <a:prstClr val="black"/>
              </a:solidFill>
            </a:endParaRPr>
          </a:p>
          <a:p>
            <a:pPr lvl="1" indent="0" defTabSz="457200" fontAlgn="auto">
              <a:lnSpc>
                <a:spcPct val="100000"/>
              </a:lnSpc>
              <a:spcBef>
                <a:spcPts val="0"/>
              </a:spcBef>
              <a:spcAft>
                <a:spcPts val="0"/>
              </a:spcAft>
              <a:buClrTx/>
              <a:buSzTx/>
              <a:buFontTx/>
              <a:buNone/>
            </a:pPr>
            <a:endParaRPr lang="en-GB" sz="1200" dirty="0">
              <a:solidFill>
                <a:prstClr val="black"/>
              </a:solidFill>
            </a:endParaRPr>
          </a:p>
          <a:p>
            <a:pPr lvl="1" indent="0" defTabSz="457200" fontAlgn="auto">
              <a:lnSpc>
                <a:spcPct val="100000"/>
              </a:lnSpc>
              <a:spcBef>
                <a:spcPts val="0"/>
              </a:spcBef>
              <a:spcAft>
                <a:spcPts val="0"/>
              </a:spcAft>
              <a:buClrTx/>
              <a:buSzTx/>
              <a:buFontTx/>
              <a:buNone/>
            </a:pPr>
            <a:r>
              <a:rPr lang="en-GB" sz="1200" dirty="0">
                <a:solidFill>
                  <a:prstClr val="black"/>
                </a:solidFill>
              </a:rPr>
              <a:t>Data centre </a:t>
            </a:r>
            <a:r>
              <a:rPr lang="en-GB" sz="1200" dirty="0" smtClean="0">
                <a:solidFill>
                  <a:prstClr val="black"/>
                </a:solidFill>
              </a:rPr>
              <a:t>resources</a:t>
            </a:r>
          </a:p>
          <a:p>
            <a:pPr defTabSz="457200" fontAlgn="auto">
              <a:lnSpc>
                <a:spcPct val="100000"/>
              </a:lnSpc>
              <a:spcBef>
                <a:spcPts val="0"/>
              </a:spcBef>
              <a:spcAft>
                <a:spcPts val="0"/>
              </a:spcAft>
              <a:buClrTx/>
              <a:buSzTx/>
              <a:buFontTx/>
              <a:buNone/>
            </a:pPr>
            <a:endParaRPr lang="en-GB" sz="1800" dirty="0">
              <a:solidFill>
                <a:prstClr val="black"/>
              </a:solidFill>
            </a:endParaRPr>
          </a:p>
        </p:txBody>
      </p:sp>
      <p:sp>
        <p:nvSpPr>
          <p:cNvPr id="40" name="Rounded Rectangle 39"/>
          <p:cNvSpPr/>
          <p:nvPr/>
        </p:nvSpPr>
        <p:spPr>
          <a:xfrm>
            <a:off x="6372225" y="5762625"/>
            <a:ext cx="349250" cy="29051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endParaRPr lang="en-GB" sz="1800" dirty="0">
              <a:solidFill>
                <a:prstClr val="white"/>
              </a:solidFill>
            </a:endParaRPr>
          </a:p>
        </p:txBody>
      </p:sp>
      <p:sp>
        <p:nvSpPr>
          <p:cNvPr id="41" name="Rounded Rectangle 40"/>
          <p:cNvSpPr/>
          <p:nvPr/>
        </p:nvSpPr>
        <p:spPr>
          <a:xfrm>
            <a:off x="6372225" y="5373688"/>
            <a:ext cx="349250" cy="290512"/>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endParaRPr lang="en-GB" sz="1800" dirty="0">
              <a:solidFill>
                <a:prstClr val="white"/>
              </a:solidFill>
            </a:endParaRPr>
          </a:p>
        </p:txBody>
      </p:sp>
      <p:sp>
        <p:nvSpPr>
          <p:cNvPr id="42" name="Rounded Rectangle 41"/>
          <p:cNvSpPr/>
          <p:nvPr/>
        </p:nvSpPr>
        <p:spPr>
          <a:xfrm>
            <a:off x="6372225" y="6164263"/>
            <a:ext cx="349250" cy="29051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endParaRPr lang="en-GB" sz="1800" dirty="0">
              <a:solidFill>
                <a:prstClr val="white"/>
              </a:solidFill>
            </a:endParaRPr>
          </a:p>
        </p:txBody>
      </p:sp>
      <p:sp>
        <p:nvSpPr>
          <p:cNvPr id="44" name="TextBox 51"/>
          <p:cNvSpPr txBox="1">
            <a:spLocks noChangeArrowheads="1"/>
          </p:cNvSpPr>
          <p:nvPr/>
        </p:nvSpPr>
        <p:spPr bwMode="auto">
          <a:xfrm>
            <a:off x="399069" y="5927437"/>
            <a:ext cx="1819275"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defTabSz="457200" fontAlgn="auto">
              <a:lnSpc>
                <a:spcPct val="100000"/>
              </a:lnSpc>
              <a:spcBef>
                <a:spcPts val="0"/>
              </a:spcBef>
              <a:spcAft>
                <a:spcPts val="0"/>
              </a:spcAft>
              <a:buClrTx/>
              <a:buSzTx/>
              <a:buFontTx/>
              <a:buNone/>
            </a:pPr>
            <a:r>
              <a:rPr lang="en-GB" sz="1400" dirty="0">
                <a:solidFill>
                  <a:prstClr val="black"/>
                </a:solidFill>
              </a:rPr>
              <a:t>Batch processing cluster</a:t>
            </a:r>
          </a:p>
        </p:txBody>
      </p:sp>
      <p:sp>
        <p:nvSpPr>
          <p:cNvPr id="49" name="TextBox 63"/>
          <p:cNvSpPr txBox="1">
            <a:spLocks noChangeArrowheads="1"/>
          </p:cNvSpPr>
          <p:nvPr/>
        </p:nvSpPr>
        <p:spPr bwMode="auto">
          <a:xfrm>
            <a:off x="7011988" y="1006372"/>
            <a:ext cx="17684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defTabSz="457200" fontAlgn="auto">
              <a:lnSpc>
                <a:spcPct val="100000"/>
              </a:lnSpc>
              <a:spcBef>
                <a:spcPts val="0"/>
              </a:spcBef>
              <a:spcAft>
                <a:spcPts val="0"/>
              </a:spcAft>
              <a:buClrTx/>
              <a:buSzTx/>
              <a:buFontTx/>
              <a:buNone/>
            </a:pPr>
            <a:r>
              <a:rPr lang="en-GB" sz="1400">
                <a:solidFill>
                  <a:prstClr val="black"/>
                </a:solidFill>
              </a:rPr>
              <a:t>Data transfers</a:t>
            </a:r>
          </a:p>
        </p:txBody>
      </p:sp>
      <p:grpSp>
        <p:nvGrpSpPr>
          <p:cNvPr id="83" name="Group 82"/>
          <p:cNvGrpSpPr/>
          <p:nvPr/>
        </p:nvGrpSpPr>
        <p:grpSpPr>
          <a:xfrm>
            <a:off x="316498" y="3284538"/>
            <a:ext cx="2619399" cy="1571625"/>
            <a:chOff x="230188" y="3284538"/>
            <a:chExt cx="2619399" cy="1571625"/>
          </a:xfrm>
        </p:grpSpPr>
        <p:sp>
          <p:nvSpPr>
            <p:cNvPr id="5" name="Rounded Rectangle 4"/>
            <p:cNvSpPr/>
            <p:nvPr/>
          </p:nvSpPr>
          <p:spPr>
            <a:xfrm>
              <a:off x="230188" y="3284538"/>
              <a:ext cx="2619399" cy="1571625"/>
            </a:xfrm>
            <a:prstGeom prst="roundRect">
              <a:avLst>
                <a:gd name="adj" fmla="val 10000"/>
              </a:avLst>
            </a:pr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b"/>
            <a:lstStyle/>
            <a:p>
              <a:pPr algn="r" defTabSz="457200" fontAlgn="auto">
                <a:lnSpc>
                  <a:spcPct val="100000"/>
                </a:lnSpc>
                <a:spcBef>
                  <a:spcPts val="0"/>
                </a:spcBef>
                <a:spcAft>
                  <a:spcPts val="0"/>
                </a:spcAft>
                <a:buClrTx/>
                <a:buSzTx/>
                <a:buFontTx/>
                <a:buNone/>
                <a:defRPr/>
              </a:pPr>
              <a:r>
                <a:rPr lang="en-GB" sz="1800" dirty="0" smtClean="0">
                  <a:solidFill>
                    <a:prstClr val="white"/>
                  </a:solidFill>
                </a:rPr>
                <a:t>Project1-JVO</a:t>
              </a:r>
              <a:endParaRPr lang="en-GB" sz="1800" dirty="0">
                <a:solidFill>
                  <a:prstClr val="white"/>
                </a:solidFill>
              </a:endParaRPr>
            </a:p>
          </p:txBody>
        </p:sp>
        <p:sp>
          <p:nvSpPr>
            <p:cNvPr id="27" name="Flowchart: Magnetic Disk 44"/>
            <p:cNvSpPr/>
            <p:nvPr/>
          </p:nvSpPr>
          <p:spPr>
            <a:xfrm>
              <a:off x="354715" y="4352501"/>
              <a:ext cx="727372" cy="431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r>
                <a:rPr lang="en-GB" sz="1800" dirty="0">
                  <a:solidFill>
                    <a:prstClr val="white"/>
                  </a:solidFill>
                </a:rPr>
                <a:t>GWS</a:t>
              </a:r>
            </a:p>
          </p:txBody>
        </p:sp>
        <p:sp>
          <p:nvSpPr>
            <p:cNvPr id="51" name="Rounded Rectangle 50"/>
            <p:cNvSpPr/>
            <p:nvPr/>
          </p:nvSpPr>
          <p:spPr>
            <a:xfrm>
              <a:off x="389133" y="3425357"/>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22" name="Rounded Rectangle 21"/>
            <p:cNvSpPr/>
            <p:nvPr/>
          </p:nvSpPr>
          <p:spPr>
            <a:xfrm>
              <a:off x="528827" y="3561088"/>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50" name="Rounded Rectangle 49"/>
            <p:cNvSpPr/>
            <p:nvPr/>
          </p:nvSpPr>
          <p:spPr>
            <a:xfrm>
              <a:off x="668897" y="3688830"/>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200" dirty="0" smtClean="0">
                  <a:solidFill>
                    <a:prstClr val="white"/>
                  </a:solidFill>
                </a:rPr>
                <a:t>Science Analysis VM </a:t>
              </a:r>
              <a:endParaRPr lang="en-GB" sz="1200" dirty="0">
                <a:solidFill>
                  <a:prstClr val="white"/>
                </a:solidFill>
              </a:endParaRPr>
            </a:p>
          </p:txBody>
        </p:sp>
        <p:sp>
          <p:nvSpPr>
            <p:cNvPr id="52" name="Rounded Rectangle 51"/>
            <p:cNvSpPr/>
            <p:nvPr/>
          </p:nvSpPr>
          <p:spPr>
            <a:xfrm>
              <a:off x="1743952" y="3425357"/>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Data </a:t>
              </a:r>
              <a:r>
                <a:rPr lang="en-GB" sz="1400" dirty="0" err="1">
                  <a:solidFill>
                    <a:prstClr val="white"/>
                  </a:solidFill>
                </a:rPr>
                <a:t>x</a:t>
              </a:r>
              <a:r>
                <a:rPr lang="en-GB" sz="1400" dirty="0" err="1" smtClean="0">
                  <a:solidFill>
                    <a:prstClr val="white"/>
                  </a:solidFill>
                </a:rPr>
                <a:t>fer</a:t>
              </a:r>
              <a:r>
                <a:rPr lang="en-GB" sz="1400" dirty="0" smtClean="0">
                  <a:solidFill>
                    <a:prstClr val="white"/>
                  </a:solidFill>
                </a:rPr>
                <a:t> VM</a:t>
              </a:r>
              <a:endParaRPr lang="en-GB" sz="1400" dirty="0">
                <a:solidFill>
                  <a:prstClr val="white"/>
                </a:solidFill>
              </a:endParaRPr>
            </a:p>
          </p:txBody>
        </p:sp>
      </p:grpSp>
      <p:grpSp>
        <p:nvGrpSpPr>
          <p:cNvPr id="82" name="Group 81"/>
          <p:cNvGrpSpPr/>
          <p:nvPr/>
        </p:nvGrpSpPr>
        <p:grpSpPr>
          <a:xfrm>
            <a:off x="3281936" y="3284538"/>
            <a:ext cx="2619399" cy="1571625"/>
            <a:chOff x="3059560" y="3259880"/>
            <a:chExt cx="2619399" cy="1571625"/>
          </a:xfrm>
        </p:grpSpPr>
        <p:sp>
          <p:nvSpPr>
            <p:cNvPr id="69" name="Rounded Rectangle 68"/>
            <p:cNvSpPr/>
            <p:nvPr/>
          </p:nvSpPr>
          <p:spPr>
            <a:xfrm>
              <a:off x="3059560" y="3259880"/>
              <a:ext cx="2619399" cy="1571625"/>
            </a:xfrm>
            <a:prstGeom prst="roundRect">
              <a:avLst>
                <a:gd name="adj" fmla="val 10000"/>
              </a:avLst>
            </a:pr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b"/>
            <a:lstStyle/>
            <a:p>
              <a:pPr algn="r" defTabSz="457200" fontAlgn="auto">
                <a:lnSpc>
                  <a:spcPct val="100000"/>
                </a:lnSpc>
                <a:spcBef>
                  <a:spcPts val="0"/>
                </a:spcBef>
                <a:spcAft>
                  <a:spcPts val="0"/>
                </a:spcAft>
                <a:buClrTx/>
                <a:buSzTx/>
                <a:buFontTx/>
                <a:buNone/>
                <a:defRPr/>
              </a:pPr>
              <a:r>
                <a:rPr lang="en-GB" sz="1800" dirty="0" err="1" smtClean="0">
                  <a:solidFill>
                    <a:prstClr val="white"/>
                  </a:solidFill>
                </a:rPr>
                <a:t>MyProject</a:t>
              </a:r>
              <a:r>
                <a:rPr lang="en-GB" sz="1800" dirty="0" smtClean="0">
                  <a:solidFill>
                    <a:prstClr val="white"/>
                  </a:solidFill>
                </a:rPr>
                <a:t>-JVO</a:t>
              </a:r>
              <a:endParaRPr lang="en-GB" sz="1800" dirty="0">
                <a:solidFill>
                  <a:prstClr val="white"/>
                </a:solidFill>
              </a:endParaRPr>
            </a:p>
          </p:txBody>
        </p:sp>
        <p:sp>
          <p:nvSpPr>
            <p:cNvPr id="70" name="Flowchart: Magnetic Disk 44"/>
            <p:cNvSpPr/>
            <p:nvPr/>
          </p:nvSpPr>
          <p:spPr>
            <a:xfrm>
              <a:off x="3218505" y="4327843"/>
              <a:ext cx="727372" cy="431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r>
                <a:rPr lang="en-GB" sz="1800" dirty="0">
                  <a:solidFill>
                    <a:prstClr val="white"/>
                  </a:solidFill>
                </a:rPr>
                <a:t>GWS</a:t>
              </a:r>
            </a:p>
          </p:txBody>
        </p:sp>
        <p:sp>
          <p:nvSpPr>
            <p:cNvPr id="71" name="Rounded Rectangle 70"/>
            <p:cNvSpPr/>
            <p:nvPr/>
          </p:nvSpPr>
          <p:spPr>
            <a:xfrm>
              <a:off x="3218505" y="3400699"/>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72" name="Rounded Rectangle 71"/>
            <p:cNvSpPr/>
            <p:nvPr/>
          </p:nvSpPr>
          <p:spPr>
            <a:xfrm>
              <a:off x="3358199" y="3536430"/>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73" name="Rounded Rectangle 72"/>
            <p:cNvSpPr/>
            <p:nvPr/>
          </p:nvSpPr>
          <p:spPr>
            <a:xfrm>
              <a:off x="3498269" y="3664172"/>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200" dirty="0" smtClean="0">
                  <a:solidFill>
                    <a:prstClr val="white"/>
                  </a:solidFill>
                </a:rPr>
                <a:t>Science Analysis VM </a:t>
              </a:r>
              <a:endParaRPr lang="en-GB" sz="1200" dirty="0">
                <a:solidFill>
                  <a:prstClr val="white"/>
                </a:solidFill>
              </a:endParaRPr>
            </a:p>
          </p:txBody>
        </p:sp>
        <p:sp>
          <p:nvSpPr>
            <p:cNvPr id="74" name="Rounded Rectangle 73"/>
            <p:cNvSpPr/>
            <p:nvPr/>
          </p:nvSpPr>
          <p:spPr>
            <a:xfrm>
              <a:off x="4573324" y="3400699"/>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Login VM</a:t>
              </a:r>
              <a:endParaRPr lang="en-GB" sz="1400" dirty="0">
                <a:solidFill>
                  <a:prstClr val="white"/>
                </a:solidFill>
              </a:endParaRPr>
            </a:p>
          </p:txBody>
        </p:sp>
      </p:grpSp>
      <p:grpSp>
        <p:nvGrpSpPr>
          <p:cNvPr id="81" name="Group 80"/>
          <p:cNvGrpSpPr/>
          <p:nvPr/>
        </p:nvGrpSpPr>
        <p:grpSpPr>
          <a:xfrm>
            <a:off x="6247374" y="3284538"/>
            <a:ext cx="2619399" cy="1571625"/>
            <a:chOff x="6161064" y="3200715"/>
            <a:chExt cx="2619399" cy="1571625"/>
          </a:xfrm>
        </p:grpSpPr>
        <p:sp>
          <p:nvSpPr>
            <p:cNvPr id="75" name="Rounded Rectangle 74"/>
            <p:cNvSpPr/>
            <p:nvPr/>
          </p:nvSpPr>
          <p:spPr>
            <a:xfrm>
              <a:off x="6161064" y="3200715"/>
              <a:ext cx="2619399" cy="1571625"/>
            </a:xfrm>
            <a:prstGeom prst="roundRect">
              <a:avLst>
                <a:gd name="adj" fmla="val 10000"/>
              </a:avLst>
            </a:pr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b"/>
            <a:lstStyle/>
            <a:p>
              <a:pPr algn="r" defTabSz="457200" fontAlgn="auto">
                <a:lnSpc>
                  <a:spcPct val="100000"/>
                </a:lnSpc>
                <a:spcBef>
                  <a:spcPts val="0"/>
                </a:spcBef>
                <a:spcAft>
                  <a:spcPts val="0"/>
                </a:spcAft>
                <a:buClrTx/>
                <a:buSzTx/>
                <a:buFontTx/>
                <a:buNone/>
                <a:defRPr/>
              </a:pPr>
              <a:r>
                <a:rPr lang="en-GB" sz="1800" dirty="0" smtClean="0">
                  <a:solidFill>
                    <a:prstClr val="white"/>
                  </a:solidFill>
                </a:rPr>
                <a:t>CEMS-JVO-1</a:t>
              </a:r>
              <a:endParaRPr lang="en-GB" sz="1800" dirty="0">
                <a:solidFill>
                  <a:prstClr val="white"/>
                </a:solidFill>
              </a:endParaRPr>
            </a:p>
          </p:txBody>
        </p:sp>
        <p:sp>
          <p:nvSpPr>
            <p:cNvPr id="76" name="Flowchart: Magnetic Disk 44"/>
            <p:cNvSpPr/>
            <p:nvPr/>
          </p:nvSpPr>
          <p:spPr>
            <a:xfrm>
              <a:off x="6303326" y="4281375"/>
              <a:ext cx="727372" cy="431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r>
                <a:rPr lang="en-GB" sz="1800" dirty="0">
                  <a:solidFill>
                    <a:prstClr val="white"/>
                  </a:solidFill>
                </a:rPr>
                <a:t>GWS</a:t>
              </a:r>
            </a:p>
          </p:txBody>
        </p:sp>
        <p:sp>
          <p:nvSpPr>
            <p:cNvPr id="77" name="Rounded Rectangle 76"/>
            <p:cNvSpPr/>
            <p:nvPr/>
          </p:nvSpPr>
          <p:spPr>
            <a:xfrm>
              <a:off x="6320009" y="3341534"/>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78" name="Rounded Rectangle 77"/>
            <p:cNvSpPr/>
            <p:nvPr/>
          </p:nvSpPr>
          <p:spPr>
            <a:xfrm>
              <a:off x="6459703" y="3477265"/>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79" name="Rounded Rectangle 78"/>
            <p:cNvSpPr/>
            <p:nvPr/>
          </p:nvSpPr>
          <p:spPr>
            <a:xfrm>
              <a:off x="6599773" y="3605007"/>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200" dirty="0" smtClean="0">
                  <a:solidFill>
                    <a:prstClr val="white"/>
                  </a:solidFill>
                </a:rPr>
                <a:t>Science Analysis VM </a:t>
              </a:r>
              <a:endParaRPr lang="en-GB" sz="1200" dirty="0">
                <a:solidFill>
                  <a:prstClr val="white"/>
                </a:solidFill>
              </a:endParaRPr>
            </a:p>
          </p:txBody>
        </p:sp>
        <p:sp>
          <p:nvSpPr>
            <p:cNvPr id="80" name="Rounded Rectangle 79"/>
            <p:cNvSpPr/>
            <p:nvPr/>
          </p:nvSpPr>
          <p:spPr>
            <a:xfrm>
              <a:off x="7674828" y="3341534"/>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Data </a:t>
              </a:r>
              <a:r>
                <a:rPr lang="en-GB" sz="1400" dirty="0" err="1">
                  <a:solidFill>
                    <a:prstClr val="white"/>
                  </a:solidFill>
                </a:rPr>
                <a:t>x</a:t>
              </a:r>
              <a:r>
                <a:rPr lang="en-GB" sz="1400" dirty="0" err="1" smtClean="0">
                  <a:solidFill>
                    <a:prstClr val="white"/>
                  </a:solidFill>
                </a:rPr>
                <a:t>fer</a:t>
              </a:r>
              <a:r>
                <a:rPr lang="en-GB" sz="1400" dirty="0" smtClean="0">
                  <a:solidFill>
                    <a:prstClr val="white"/>
                  </a:solidFill>
                </a:rPr>
                <a:t> VM</a:t>
              </a:r>
              <a:endParaRPr lang="en-GB" sz="1400" dirty="0">
                <a:solidFill>
                  <a:prstClr val="white"/>
                </a:solidFill>
              </a:endParaRPr>
            </a:p>
          </p:txBody>
        </p:sp>
      </p:grpSp>
      <p:grpSp>
        <p:nvGrpSpPr>
          <p:cNvPr id="84" name="Group 83"/>
          <p:cNvGrpSpPr/>
          <p:nvPr/>
        </p:nvGrpSpPr>
        <p:grpSpPr>
          <a:xfrm>
            <a:off x="6246867" y="881092"/>
            <a:ext cx="2619399" cy="1571625"/>
            <a:chOff x="6161064" y="3200715"/>
            <a:chExt cx="2619399" cy="1571625"/>
          </a:xfrm>
        </p:grpSpPr>
        <p:sp>
          <p:nvSpPr>
            <p:cNvPr id="85" name="Rounded Rectangle 84"/>
            <p:cNvSpPr/>
            <p:nvPr/>
          </p:nvSpPr>
          <p:spPr>
            <a:xfrm>
              <a:off x="6161064" y="3200715"/>
              <a:ext cx="2619399" cy="1571625"/>
            </a:xfrm>
            <a:prstGeom prst="roundRect">
              <a:avLst>
                <a:gd name="adj" fmla="val 10000"/>
              </a:avLst>
            </a:pr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b"/>
            <a:lstStyle/>
            <a:p>
              <a:pPr algn="r" defTabSz="457200" fontAlgn="auto">
                <a:lnSpc>
                  <a:spcPct val="100000"/>
                </a:lnSpc>
                <a:spcBef>
                  <a:spcPts val="0"/>
                </a:spcBef>
                <a:spcAft>
                  <a:spcPts val="0"/>
                </a:spcAft>
                <a:buClrTx/>
                <a:buSzTx/>
                <a:buFontTx/>
                <a:buNone/>
                <a:defRPr/>
              </a:pPr>
              <a:r>
                <a:rPr lang="en-GB" sz="1800" dirty="0" smtClean="0">
                  <a:solidFill>
                    <a:prstClr val="white"/>
                  </a:solidFill>
                </a:rPr>
                <a:t>CEMS-JVO-2</a:t>
              </a:r>
              <a:endParaRPr lang="en-GB" sz="1800" dirty="0">
                <a:solidFill>
                  <a:prstClr val="white"/>
                </a:solidFill>
              </a:endParaRPr>
            </a:p>
          </p:txBody>
        </p:sp>
        <p:sp>
          <p:nvSpPr>
            <p:cNvPr id="86" name="Flowchart: Magnetic Disk 44"/>
            <p:cNvSpPr/>
            <p:nvPr/>
          </p:nvSpPr>
          <p:spPr>
            <a:xfrm>
              <a:off x="6303833" y="4268678"/>
              <a:ext cx="727372" cy="431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r>
                <a:rPr lang="en-GB" sz="1800" dirty="0">
                  <a:solidFill>
                    <a:prstClr val="white"/>
                  </a:solidFill>
                </a:rPr>
                <a:t>GWS</a:t>
              </a:r>
            </a:p>
          </p:txBody>
        </p:sp>
        <p:sp>
          <p:nvSpPr>
            <p:cNvPr id="87" name="Rounded Rectangle 86"/>
            <p:cNvSpPr/>
            <p:nvPr/>
          </p:nvSpPr>
          <p:spPr>
            <a:xfrm>
              <a:off x="6320009" y="3341534"/>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88" name="Rounded Rectangle 87"/>
            <p:cNvSpPr/>
            <p:nvPr/>
          </p:nvSpPr>
          <p:spPr>
            <a:xfrm>
              <a:off x="6459703" y="3477265"/>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89" name="Rounded Rectangle 88"/>
            <p:cNvSpPr/>
            <p:nvPr/>
          </p:nvSpPr>
          <p:spPr>
            <a:xfrm>
              <a:off x="6599773" y="3605007"/>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200" dirty="0" smtClean="0">
                  <a:solidFill>
                    <a:prstClr val="white"/>
                  </a:solidFill>
                </a:rPr>
                <a:t>Science Analysis VM </a:t>
              </a:r>
              <a:endParaRPr lang="en-GB" sz="1200" dirty="0">
                <a:solidFill>
                  <a:prstClr val="white"/>
                </a:solidFill>
              </a:endParaRPr>
            </a:p>
          </p:txBody>
        </p:sp>
        <p:sp>
          <p:nvSpPr>
            <p:cNvPr id="90" name="Rounded Rectangle 89"/>
            <p:cNvSpPr/>
            <p:nvPr/>
          </p:nvSpPr>
          <p:spPr>
            <a:xfrm>
              <a:off x="7674828" y="3341534"/>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Database VM</a:t>
              </a:r>
              <a:endParaRPr lang="en-GB" sz="1400" dirty="0">
                <a:solidFill>
                  <a:prstClr val="white"/>
                </a:solidFill>
              </a:endParaRPr>
            </a:p>
          </p:txBody>
        </p:sp>
      </p:grpSp>
      <p:sp>
        <p:nvSpPr>
          <p:cNvPr id="91" name="Rounded Rectangle 90"/>
          <p:cNvSpPr/>
          <p:nvPr/>
        </p:nvSpPr>
        <p:spPr>
          <a:xfrm>
            <a:off x="367083" y="5263990"/>
            <a:ext cx="1681163" cy="431800"/>
          </a:xfrm>
          <a:prstGeom prst="roundRect">
            <a:avLst>
              <a:gd name="adj" fmla="val 10000"/>
            </a:avLst>
          </a:pr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800" dirty="0">
                <a:solidFill>
                  <a:prstClr val="white"/>
                </a:solidFill>
              </a:rPr>
              <a:t>lotus.jc.rl.ac.uk</a:t>
            </a:r>
          </a:p>
        </p:txBody>
      </p:sp>
      <p:sp>
        <p:nvSpPr>
          <p:cNvPr id="92" name="Rounded Rectangle 91"/>
          <p:cNvSpPr/>
          <p:nvPr/>
        </p:nvSpPr>
        <p:spPr>
          <a:xfrm>
            <a:off x="519483" y="5391732"/>
            <a:ext cx="1681163" cy="431800"/>
          </a:xfrm>
          <a:prstGeom prst="roundRect">
            <a:avLst>
              <a:gd name="adj" fmla="val 10000"/>
            </a:avLst>
          </a:pr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800" dirty="0">
                <a:solidFill>
                  <a:prstClr val="white"/>
                </a:solidFill>
              </a:rPr>
              <a:t>lotus.jc.rl.ac.uk</a:t>
            </a:r>
          </a:p>
        </p:txBody>
      </p:sp>
      <p:sp>
        <p:nvSpPr>
          <p:cNvPr id="93" name="Rounded Rectangle 92"/>
          <p:cNvSpPr/>
          <p:nvPr/>
        </p:nvSpPr>
        <p:spPr>
          <a:xfrm>
            <a:off x="684213" y="5531803"/>
            <a:ext cx="1681163" cy="431800"/>
          </a:xfrm>
          <a:prstGeom prst="roundRect">
            <a:avLst>
              <a:gd name="adj" fmla="val 10000"/>
            </a:avLst>
          </a:prstGeom>
          <a:solidFill>
            <a:schemeClr val="accent6"/>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800" dirty="0">
                <a:solidFill>
                  <a:prstClr val="white"/>
                </a:solidFill>
              </a:rPr>
              <a:t>lotus.jc.rl.ac.uk</a:t>
            </a:r>
          </a:p>
        </p:txBody>
      </p:sp>
      <p:grpSp>
        <p:nvGrpSpPr>
          <p:cNvPr id="97" name="Group 96"/>
          <p:cNvGrpSpPr/>
          <p:nvPr/>
        </p:nvGrpSpPr>
        <p:grpSpPr>
          <a:xfrm>
            <a:off x="3322483" y="881092"/>
            <a:ext cx="2619399" cy="1571625"/>
            <a:chOff x="6062424" y="3200715"/>
            <a:chExt cx="2619399" cy="1571625"/>
          </a:xfrm>
        </p:grpSpPr>
        <p:sp>
          <p:nvSpPr>
            <p:cNvPr id="98" name="Rounded Rectangle 97"/>
            <p:cNvSpPr/>
            <p:nvPr/>
          </p:nvSpPr>
          <p:spPr>
            <a:xfrm>
              <a:off x="6062424" y="3200715"/>
              <a:ext cx="2619399" cy="1571625"/>
            </a:xfrm>
            <a:prstGeom prst="roundRect">
              <a:avLst>
                <a:gd name="adj" fmla="val 10000"/>
              </a:avLst>
            </a:prstGeom>
            <a:solidFill>
              <a:schemeClr val="accent1"/>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nchor="b"/>
            <a:lstStyle/>
            <a:p>
              <a:pPr algn="r" defTabSz="457200" fontAlgn="auto">
                <a:lnSpc>
                  <a:spcPct val="100000"/>
                </a:lnSpc>
                <a:spcBef>
                  <a:spcPts val="0"/>
                </a:spcBef>
                <a:spcAft>
                  <a:spcPts val="0"/>
                </a:spcAft>
                <a:buClrTx/>
                <a:buSzTx/>
                <a:buFontTx/>
                <a:buNone/>
                <a:defRPr/>
              </a:pPr>
              <a:r>
                <a:rPr lang="en-GB" sz="1800" dirty="0" err="1" smtClean="0">
                  <a:solidFill>
                    <a:prstClr val="white"/>
                  </a:solidFill>
                </a:rPr>
                <a:t>MyOrganisation</a:t>
              </a:r>
              <a:r>
                <a:rPr lang="en-GB" sz="1800" dirty="0" smtClean="0">
                  <a:solidFill>
                    <a:prstClr val="white"/>
                  </a:solidFill>
                </a:rPr>
                <a:t>-JVO</a:t>
              </a:r>
              <a:endParaRPr lang="en-GB" sz="1800" dirty="0">
                <a:solidFill>
                  <a:prstClr val="white"/>
                </a:solidFill>
              </a:endParaRPr>
            </a:p>
          </p:txBody>
        </p:sp>
        <p:sp>
          <p:nvSpPr>
            <p:cNvPr id="99" name="Flowchart: Magnetic Disk 44"/>
            <p:cNvSpPr/>
            <p:nvPr/>
          </p:nvSpPr>
          <p:spPr>
            <a:xfrm>
              <a:off x="7702688" y="3990027"/>
              <a:ext cx="727372" cy="4318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fontAlgn="auto">
                <a:lnSpc>
                  <a:spcPct val="100000"/>
                </a:lnSpc>
                <a:spcBef>
                  <a:spcPts val="0"/>
                </a:spcBef>
                <a:spcAft>
                  <a:spcPts val="0"/>
                </a:spcAft>
                <a:buClrTx/>
                <a:buSzTx/>
                <a:buFontTx/>
                <a:buNone/>
                <a:defRPr/>
              </a:pPr>
              <a:r>
                <a:rPr lang="en-GB" sz="1800" dirty="0">
                  <a:solidFill>
                    <a:prstClr val="white"/>
                  </a:solidFill>
                </a:rPr>
                <a:t>GWS</a:t>
              </a:r>
            </a:p>
          </p:txBody>
        </p:sp>
        <p:sp>
          <p:nvSpPr>
            <p:cNvPr id="100" name="Rounded Rectangle 99"/>
            <p:cNvSpPr/>
            <p:nvPr/>
          </p:nvSpPr>
          <p:spPr>
            <a:xfrm>
              <a:off x="6221369" y="3341534"/>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101" name="Rounded Rectangle 100"/>
            <p:cNvSpPr/>
            <p:nvPr/>
          </p:nvSpPr>
          <p:spPr>
            <a:xfrm>
              <a:off x="6361063" y="3477265"/>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Science Analysis VM 0</a:t>
              </a:r>
              <a:endParaRPr lang="en-GB" sz="1400" dirty="0">
                <a:solidFill>
                  <a:prstClr val="white"/>
                </a:solidFill>
              </a:endParaRPr>
            </a:p>
          </p:txBody>
        </p:sp>
        <p:sp>
          <p:nvSpPr>
            <p:cNvPr id="102" name="Rounded Rectangle 101"/>
            <p:cNvSpPr/>
            <p:nvPr/>
          </p:nvSpPr>
          <p:spPr>
            <a:xfrm>
              <a:off x="6501133" y="3605007"/>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200" dirty="0" smtClean="0">
                  <a:solidFill>
                    <a:prstClr val="white"/>
                  </a:solidFill>
                </a:rPr>
                <a:t>Compute Cluster VM </a:t>
              </a:r>
              <a:endParaRPr lang="en-GB" sz="1200" dirty="0">
                <a:solidFill>
                  <a:prstClr val="white"/>
                </a:solidFill>
              </a:endParaRPr>
            </a:p>
          </p:txBody>
        </p:sp>
        <p:sp>
          <p:nvSpPr>
            <p:cNvPr id="103" name="Rounded Rectangle 102"/>
            <p:cNvSpPr/>
            <p:nvPr/>
          </p:nvSpPr>
          <p:spPr>
            <a:xfrm>
              <a:off x="7576188" y="3341534"/>
              <a:ext cx="1010178" cy="576262"/>
            </a:xfrm>
            <a:prstGeom prst="roundRect">
              <a:avLst>
                <a:gd name="adj" fmla="val 10000"/>
              </a:avLst>
            </a:prstGeom>
            <a:solidFill>
              <a:schemeClr val="accent5"/>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algn="ctr" defTabSz="457200" fontAlgn="auto">
                <a:lnSpc>
                  <a:spcPct val="100000"/>
                </a:lnSpc>
                <a:spcBef>
                  <a:spcPts val="0"/>
                </a:spcBef>
                <a:spcAft>
                  <a:spcPts val="0"/>
                </a:spcAft>
                <a:buClrTx/>
                <a:buSzTx/>
                <a:buFontTx/>
                <a:buNone/>
                <a:defRPr/>
              </a:pPr>
              <a:r>
                <a:rPr lang="en-GB" sz="1400" dirty="0" smtClean="0">
                  <a:solidFill>
                    <a:prstClr val="white"/>
                  </a:solidFill>
                </a:rPr>
                <a:t>Web App VM</a:t>
              </a:r>
              <a:endParaRPr lang="en-GB" sz="1400" dirty="0">
                <a:solidFill>
                  <a:prstClr val="white"/>
                </a:solidFill>
              </a:endParaRPr>
            </a:p>
          </p:txBody>
        </p:sp>
      </p:grpSp>
      <p:sp>
        <p:nvSpPr>
          <p:cNvPr id="104" name="Up-Down Arrow 103"/>
          <p:cNvSpPr/>
          <p:nvPr/>
        </p:nvSpPr>
        <p:spPr>
          <a:xfrm>
            <a:off x="1262346" y="4193230"/>
            <a:ext cx="362969" cy="98445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buClrTx/>
              <a:buSzTx/>
              <a:buFontTx/>
              <a:buNone/>
            </a:pPr>
            <a:endParaRPr lang="en-GB" sz="1800">
              <a:solidFill>
                <a:prstClr val="white"/>
              </a:solidFill>
            </a:endParaRPr>
          </a:p>
        </p:txBody>
      </p:sp>
      <p:sp>
        <p:nvSpPr>
          <p:cNvPr id="114" name="Cloud 113"/>
          <p:cNvSpPr/>
          <p:nvPr/>
        </p:nvSpPr>
        <p:spPr>
          <a:xfrm>
            <a:off x="1524794" y="711201"/>
            <a:ext cx="1488281" cy="983554"/>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buClrTx/>
              <a:buSzTx/>
              <a:buFontTx/>
              <a:buNone/>
            </a:pPr>
            <a:r>
              <a:rPr lang="en-GB" sz="1400" dirty="0" smtClean="0">
                <a:solidFill>
                  <a:srgbClr val="032044"/>
                </a:solidFill>
              </a:rPr>
              <a:t>External Cloud Providers</a:t>
            </a:r>
            <a:endParaRPr lang="en-GB" sz="1400" dirty="0">
              <a:solidFill>
                <a:srgbClr val="032044"/>
              </a:solidFill>
            </a:endParaRPr>
          </a:p>
        </p:txBody>
      </p:sp>
      <p:sp>
        <p:nvSpPr>
          <p:cNvPr id="115" name="Left-Right Arrow 114"/>
          <p:cNvSpPr/>
          <p:nvPr/>
        </p:nvSpPr>
        <p:spPr>
          <a:xfrm flipV="1">
            <a:off x="2830602" y="1018113"/>
            <a:ext cx="749973" cy="34976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buClrTx/>
              <a:buSzTx/>
              <a:buFontTx/>
              <a:buNone/>
            </a:pPr>
            <a:endParaRPr lang="en-GB" sz="1800">
              <a:solidFill>
                <a:prstClr val="white"/>
              </a:solidFill>
            </a:endParaRPr>
          </a:p>
        </p:txBody>
      </p:sp>
      <p:sp>
        <p:nvSpPr>
          <p:cNvPr id="117" name="Up-Down Arrow 116"/>
          <p:cNvSpPr/>
          <p:nvPr/>
        </p:nvSpPr>
        <p:spPr>
          <a:xfrm>
            <a:off x="1122652" y="2528172"/>
            <a:ext cx="362969" cy="98445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buClrTx/>
              <a:buSzTx/>
              <a:buFontTx/>
              <a:buNone/>
            </a:pPr>
            <a:endParaRPr lang="en-GB" sz="1800">
              <a:solidFill>
                <a:prstClr val="white"/>
              </a:solidFill>
            </a:endParaRPr>
          </a:p>
        </p:txBody>
      </p:sp>
      <p:sp>
        <p:nvSpPr>
          <p:cNvPr id="47" name="TextBox 46"/>
          <p:cNvSpPr txBox="1"/>
          <p:nvPr/>
        </p:nvSpPr>
        <p:spPr>
          <a:xfrm>
            <a:off x="923334" y="2924175"/>
            <a:ext cx="1000078" cy="307975"/>
          </a:xfrm>
          <a:prstGeom prst="rect">
            <a:avLst/>
          </a:prstGeom>
          <a:noFill/>
        </p:spPr>
        <p:txBody>
          <a:bodyPr wrap="square">
            <a:spAutoFit/>
          </a:bodyPr>
          <a:lstStyle/>
          <a:p>
            <a:pPr defTabSz="457200" fontAlgn="auto">
              <a:lnSpc>
                <a:spcPct val="100000"/>
              </a:lnSpc>
              <a:spcBef>
                <a:spcPts val="0"/>
              </a:spcBef>
              <a:spcAft>
                <a:spcPts val="0"/>
              </a:spcAft>
              <a:buClrTx/>
              <a:buSzTx/>
              <a:buFontTx/>
              <a:buNone/>
              <a:defRPr/>
            </a:pPr>
            <a:r>
              <a:rPr lang="en-GB" sz="1400" dirty="0" smtClean="0">
                <a:solidFill>
                  <a:prstClr val="black"/>
                </a:solidFill>
                <a:latin typeface="Calibri"/>
              </a:rPr>
              <a:t>Public IP</a:t>
            </a:r>
            <a:endParaRPr lang="en-GB" sz="1050" dirty="0">
              <a:solidFill>
                <a:prstClr val="black"/>
              </a:solidFill>
              <a:latin typeface="Calibri"/>
            </a:endParaRPr>
          </a:p>
        </p:txBody>
      </p:sp>
      <p:pic>
        <p:nvPicPr>
          <p:cNvPr id="120" name="Picture 119" descr="user-woman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074" y="2026502"/>
            <a:ext cx="516316" cy="502951"/>
          </a:xfrm>
          <a:prstGeom prst="rect">
            <a:avLst/>
          </a:prstGeom>
        </p:spPr>
      </p:pic>
      <p:sp>
        <p:nvSpPr>
          <p:cNvPr id="121" name="Left-Right Arrow 120"/>
          <p:cNvSpPr/>
          <p:nvPr/>
        </p:nvSpPr>
        <p:spPr>
          <a:xfrm flipV="1">
            <a:off x="2764044" y="2101564"/>
            <a:ext cx="749973" cy="34976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fontAlgn="auto">
              <a:lnSpc>
                <a:spcPct val="100000"/>
              </a:lnSpc>
              <a:spcBef>
                <a:spcPts val="0"/>
              </a:spcBef>
              <a:spcAft>
                <a:spcPts val="0"/>
              </a:spcAft>
              <a:buClrTx/>
              <a:buSzTx/>
              <a:buFontTx/>
              <a:buNone/>
            </a:pPr>
            <a:endParaRPr lang="en-GB" sz="1800">
              <a:solidFill>
                <a:prstClr val="white"/>
              </a:solidFill>
            </a:endParaRPr>
          </a:p>
        </p:txBody>
      </p:sp>
      <p:sp>
        <p:nvSpPr>
          <p:cNvPr id="122" name="TextBox 121"/>
          <p:cNvSpPr txBox="1"/>
          <p:nvPr/>
        </p:nvSpPr>
        <p:spPr>
          <a:xfrm>
            <a:off x="367083" y="1794229"/>
            <a:ext cx="2914853" cy="307777"/>
          </a:xfrm>
          <a:prstGeom prst="rect">
            <a:avLst/>
          </a:prstGeom>
          <a:noFill/>
        </p:spPr>
        <p:txBody>
          <a:bodyPr wrap="square">
            <a:spAutoFit/>
          </a:bodyPr>
          <a:lstStyle/>
          <a:p>
            <a:pPr defTabSz="457200" fontAlgn="auto">
              <a:lnSpc>
                <a:spcPct val="100000"/>
              </a:lnSpc>
              <a:spcBef>
                <a:spcPts val="0"/>
              </a:spcBef>
              <a:spcAft>
                <a:spcPts val="0"/>
              </a:spcAft>
              <a:buClrTx/>
              <a:buSzTx/>
              <a:buFontTx/>
              <a:buNone/>
              <a:defRPr/>
            </a:pPr>
            <a:r>
              <a:rPr lang="en-GB" sz="1400" dirty="0" smtClean="0">
                <a:solidFill>
                  <a:prstClr val="black"/>
                </a:solidFill>
                <a:latin typeface="Calibri"/>
              </a:rPr>
              <a:t>Users: Individuals and Organisations </a:t>
            </a:r>
            <a:endParaRPr lang="en-GB" sz="1050" dirty="0">
              <a:solidFill>
                <a:prstClr val="black"/>
              </a:solidFill>
              <a:latin typeface="Calibri"/>
            </a:endParaRPr>
          </a:p>
        </p:txBody>
      </p:sp>
    </p:spTree>
    <p:extLst>
      <p:ext uri="{BB962C8B-B14F-4D97-AF65-F5344CB8AC3E}">
        <p14:creationId xmlns:p14="http://schemas.microsoft.com/office/powerpoint/2010/main" val="24946679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3881" y="2939753"/>
            <a:ext cx="3894080"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8" y="2939753"/>
            <a:ext cx="4608512" cy="3138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bwMode="auto">
          <a:xfrm>
            <a:off x="1684654" y="1612442"/>
            <a:ext cx="5472608" cy="0"/>
          </a:xfrm>
          <a:prstGeom prst="line">
            <a:avLst/>
          </a:prstGeom>
          <a:solidFill>
            <a:schemeClr val="accent1"/>
          </a:solidFill>
          <a:ln w="38100" cap="flat" cmpd="sng" algn="ctr">
            <a:solidFill>
              <a:schemeClr val="tx1"/>
            </a:solidFill>
            <a:prstDash val="solid"/>
            <a:round/>
            <a:headEnd type="oval" w="med" len="med"/>
            <a:tailEnd type="oval" w="med" len="med"/>
          </a:ln>
          <a:effectLst/>
        </p:spPr>
      </p:cxnSp>
      <p:cxnSp>
        <p:nvCxnSpPr>
          <p:cNvPr id="8" name="Straight Connector 7"/>
          <p:cNvCxnSpPr/>
          <p:nvPr/>
        </p:nvCxnSpPr>
        <p:spPr bwMode="auto">
          <a:xfrm>
            <a:off x="1684654" y="2052237"/>
            <a:ext cx="5472608" cy="0"/>
          </a:xfrm>
          <a:prstGeom prst="line">
            <a:avLst/>
          </a:prstGeom>
          <a:solidFill>
            <a:schemeClr val="accent1"/>
          </a:solidFill>
          <a:ln w="38100" cap="flat" cmpd="sng" algn="ctr">
            <a:solidFill>
              <a:schemeClr val="tx1"/>
            </a:solidFill>
            <a:prstDash val="solid"/>
            <a:round/>
            <a:headEnd type="oval" w="med" len="med"/>
            <a:tailEnd type="oval" w="med" len="med"/>
          </a:ln>
          <a:effectLst/>
        </p:spPr>
      </p:cxnSp>
      <p:sp>
        <p:nvSpPr>
          <p:cNvPr id="6" name="TextBox 5"/>
          <p:cNvSpPr txBox="1"/>
          <p:nvPr/>
        </p:nvSpPr>
        <p:spPr>
          <a:xfrm>
            <a:off x="3215339" y="1150777"/>
            <a:ext cx="3089307" cy="369332"/>
          </a:xfrm>
          <a:prstGeom prst="rect">
            <a:avLst/>
          </a:prstGeom>
          <a:noFill/>
        </p:spPr>
        <p:txBody>
          <a:bodyPr wrap="none" rtlCol="0">
            <a:spAutoFit/>
          </a:bodyPr>
          <a:lstStyle/>
          <a:p>
            <a:r>
              <a:rPr lang="en-GB" sz="1800" dirty="0" smtClean="0"/>
              <a:t>172.16.144.0/21 = 2,000 IPs</a:t>
            </a:r>
            <a:endParaRPr lang="en-GB" sz="1800" dirty="0"/>
          </a:p>
        </p:txBody>
      </p:sp>
      <p:sp>
        <p:nvSpPr>
          <p:cNvPr id="7" name="TextBox 6"/>
          <p:cNvSpPr txBox="1"/>
          <p:nvPr/>
        </p:nvSpPr>
        <p:spPr>
          <a:xfrm>
            <a:off x="3242114" y="1612442"/>
            <a:ext cx="1980029" cy="369332"/>
          </a:xfrm>
          <a:prstGeom prst="rect">
            <a:avLst/>
          </a:prstGeom>
          <a:noFill/>
        </p:spPr>
        <p:txBody>
          <a:bodyPr wrap="none" rtlCol="0">
            <a:spAutoFit/>
          </a:bodyPr>
          <a:lstStyle/>
          <a:p>
            <a:r>
              <a:rPr lang="en-GB" sz="1800" dirty="0" smtClean="0"/>
              <a:t>130.246.136.0/21</a:t>
            </a:r>
            <a:endParaRPr lang="en-GB" sz="1800" dirty="0"/>
          </a:p>
        </p:txBody>
      </p:sp>
      <p:cxnSp>
        <p:nvCxnSpPr>
          <p:cNvPr id="10" name="Straight Arrow Connector 9"/>
          <p:cNvCxnSpPr/>
          <p:nvPr/>
        </p:nvCxnSpPr>
        <p:spPr bwMode="auto">
          <a:xfrm>
            <a:off x="3801404" y="4509120"/>
            <a:ext cx="1112776" cy="0"/>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7675057" y="4509120"/>
            <a:ext cx="1112776" cy="0"/>
          </a:xfrm>
          <a:prstGeom prst="straightConnector1">
            <a:avLst/>
          </a:prstGeom>
          <a:solidFill>
            <a:schemeClr val="accent1"/>
          </a:solidFill>
          <a:ln w="127000" cap="flat" cmpd="sng" algn="ctr">
            <a:solidFill>
              <a:schemeClr val="tx1"/>
            </a:solidFill>
            <a:prstDash val="solid"/>
            <a:round/>
            <a:headEnd type="none" w="med" len="med"/>
            <a:tailEnd type="triangle"/>
          </a:ln>
          <a:effectLst/>
        </p:spPr>
      </p:cxnSp>
      <p:sp>
        <p:nvSpPr>
          <p:cNvPr id="11" name="TextBox 10"/>
          <p:cNvSpPr txBox="1"/>
          <p:nvPr/>
        </p:nvSpPr>
        <p:spPr>
          <a:xfrm>
            <a:off x="2980798" y="2074969"/>
            <a:ext cx="2970685" cy="707886"/>
          </a:xfrm>
          <a:prstGeom prst="rect">
            <a:avLst/>
          </a:prstGeom>
          <a:noFill/>
        </p:spPr>
        <p:txBody>
          <a:bodyPr wrap="none" rtlCol="0">
            <a:spAutoFit/>
          </a:bodyPr>
          <a:lstStyle/>
          <a:p>
            <a:r>
              <a:rPr lang="en-GB" sz="2000" dirty="0" smtClean="0"/>
              <a:t>Flat Overlaid L2</a:t>
            </a:r>
          </a:p>
          <a:p>
            <a:r>
              <a:rPr lang="en-GB" sz="2000" dirty="0" smtClean="0"/>
              <a:t>160-&gt;240 Ports @ 10Gb</a:t>
            </a:r>
            <a:endParaRPr lang="en-GB" sz="2000" dirty="0"/>
          </a:p>
        </p:txBody>
      </p:sp>
      <p:sp>
        <p:nvSpPr>
          <p:cNvPr id="12" name="Title 1"/>
          <p:cNvSpPr txBox="1">
            <a:spLocks/>
          </p:cNvSpPr>
          <p:nvPr/>
        </p:nvSpPr>
        <p:spPr>
          <a:xfrm>
            <a:off x="23438" y="40129"/>
            <a:ext cx="9084050" cy="1040185"/>
          </a:xfrm>
          <a:prstGeom prst="rect">
            <a:avLst/>
          </a:prstGeom>
        </p:spPr>
        <p:txBody>
          <a:bodyPr/>
          <a:lstStyle>
            <a:lvl1pPr algn="ctr" rtl="0" eaLnBrk="0" fontAlgn="base" hangingPunct="0">
              <a:spcBef>
                <a:spcPct val="0"/>
              </a:spcBef>
              <a:spcAft>
                <a:spcPct val="0"/>
              </a:spcAft>
              <a:defRPr sz="4400" b="1">
                <a:solidFill>
                  <a:srgbClr val="3C8C93"/>
                </a:solidFill>
                <a:latin typeface="Arial" pitchFamily="34" charset="0"/>
                <a:ea typeface="+mj-ea"/>
                <a:cs typeface="Arial" pitchFamily="34" charset="0"/>
              </a:defRPr>
            </a:lvl1pPr>
            <a:lvl2pPr algn="ctr" rtl="0" eaLnBrk="0" fontAlgn="base" hangingPunct="0">
              <a:spcBef>
                <a:spcPct val="0"/>
              </a:spcBef>
              <a:spcAft>
                <a:spcPct val="0"/>
              </a:spcAft>
              <a:defRPr sz="4400" b="1">
                <a:solidFill>
                  <a:srgbClr val="3C8C93"/>
                </a:solidFill>
                <a:latin typeface="Arial" charset="0"/>
                <a:ea typeface="ヒラギノ角ゴ Pro W3" pitchFamily="84" charset="-128"/>
                <a:cs typeface="Arial" charset="0"/>
              </a:defRPr>
            </a:lvl2pPr>
            <a:lvl3pPr algn="ctr" rtl="0" eaLnBrk="0" fontAlgn="base" hangingPunct="0">
              <a:spcBef>
                <a:spcPct val="0"/>
              </a:spcBef>
              <a:spcAft>
                <a:spcPct val="0"/>
              </a:spcAft>
              <a:defRPr sz="4400" b="1">
                <a:solidFill>
                  <a:srgbClr val="3C8C93"/>
                </a:solidFill>
                <a:latin typeface="Arial" charset="0"/>
                <a:ea typeface="ヒラギノ角ゴ Pro W3" pitchFamily="84" charset="-128"/>
                <a:cs typeface="Arial" charset="0"/>
              </a:defRPr>
            </a:lvl3pPr>
            <a:lvl4pPr algn="ctr" rtl="0" eaLnBrk="0" fontAlgn="base" hangingPunct="0">
              <a:spcBef>
                <a:spcPct val="0"/>
              </a:spcBef>
              <a:spcAft>
                <a:spcPct val="0"/>
              </a:spcAft>
              <a:defRPr sz="4400" b="1">
                <a:solidFill>
                  <a:srgbClr val="3C8C93"/>
                </a:solidFill>
                <a:latin typeface="Arial" charset="0"/>
                <a:ea typeface="ヒラギノ角ゴ Pro W3" pitchFamily="84" charset="-128"/>
                <a:cs typeface="Arial" charset="0"/>
              </a:defRPr>
            </a:lvl4pPr>
            <a:lvl5pPr algn="ctr" rtl="0" eaLnBrk="0" fontAlgn="base" hangingPunct="0">
              <a:spcBef>
                <a:spcPct val="0"/>
              </a:spcBef>
              <a:spcAft>
                <a:spcPct val="0"/>
              </a:spcAft>
              <a:defRPr sz="4400" b="1">
                <a:solidFill>
                  <a:srgbClr val="3C8C93"/>
                </a:solidFill>
                <a:latin typeface="Arial" charset="0"/>
                <a:ea typeface="ヒラギノ角ゴ Pro W3" pitchFamily="84" charset="-128"/>
                <a:cs typeface="Arial" charset="0"/>
              </a:defRPr>
            </a:lvl5pPr>
            <a:lvl6pPr marL="457200" algn="ctr" rtl="0" eaLnBrk="1" fontAlgn="base" hangingPunct="1">
              <a:spcBef>
                <a:spcPct val="0"/>
              </a:spcBef>
              <a:spcAft>
                <a:spcPct val="0"/>
              </a:spcAft>
              <a:defRPr sz="4400">
                <a:solidFill>
                  <a:schemeClr val="tx2"/>
                </a:solidFill>
                <a:latin typeface="Lucida Grande" pitchFamily="84" charset="0"/>
                <a:ea typeface="ヒラギノ角ゴ Pro W3" pitchFamily="84" charset="-128"/>
              </a:defRPr>
            </a:lvl6pPr>
            <a:lvl7pPr marL="914400" algn="ctr" rtl="0" eaLnBrk="1" fontAlgn="base" hangingPunct="1">
              <a:spcBef>
                <a:spcPct val="0"/>
              </a:spcBef>
              <a:spcAft>
                <a:spcPct val="0"/>
              </a:spcAft>
              <a:defRPr sz="4400">
                <a:solidFill>
                  <a:schemeClr val="tx2"/>
                </a:solidFill>
                <a:latin typeface="Lucida Grande" pitchFamily="84" charset="0"/>
                <a:ea typeface="ヒラギノ角ゴ Pro W3" pitchFamily="84" charset="-128"/>
              </a:defRPr>
            </a:lvl7pPr>
            <a:lvl8pPr marL="1371600" algn="ctr" rtl="0" eaLnBrk="1" fontAlgn="base" hangingPunct="1">
              <a:spcBef>
                <a:spcPct val="0"/>
              </a:spcBef>
              <a:spcAft>
                <a:spcPct val="0"/>
              </a:spcAft>
              <a:defRPr sz="4400">
                <a:solidFill>
                  <a:schemeClr val="tx2"/>
                </a:solidFill>
                <a:latin typeface="Lucida Grande" pitchFamily="84" charset="0"/>
                <a:ea typeface="ヒラギノ角ゴ Pro W3" pitchFamily="84" charset="-128"/>
              </a:defRPr>
            </a:lvl8pPr>
            <a:lvl9pPr marL="1828800" algn="ctr" rtl="0" eaLnBrk="1" fontAlgn="base" hangingPunct="1">
              <a:spcBef>
                <a:spcPct val="0"/>
              </a:spcBef>
              <a:spcAft>
                <a:spcPct val="0"/>
              </a:spcAft>
              <a:defRPr sz="4400">
                <a:solidFill>
                  <a:schemeClr val="tx2"/>
                </a:solidFill>
                <a:latin typeface="Lucida Grande" pitchFamily="84" charset="0"/>
                <a:ea typeface="ヒラギノ角ゴ Pro W3" pitchFamily="84" charset="-128"/>
              </a:defRPr>
            </a:lvl9pPr>
          </a:lstStyle>
          <a:p>
            <a:r>
              <a:rPr lang="en-GB" sz="3200" kern="0" dirty="0" smtClean="0">
                <a:solidFill>
                  <a:schemeClr val="tx1"/>
                </a:solidFill>
                <a:latin typeface="Arial Rounded MT Bold" panose="020F0704030504030204" pitchFamily="34" charset="0"/>
              </a:rPr>
              <a:t>Internal network:</a:t>
            </a:r>
          </a:p>
          <a:p>
            <a:r>
              <a:rPr lang="en-GB" sz="3200" kern="0" dirty="0" smtClean="0">
                <a:solidFill>
                  <a:schemeClr val="tx1"/>
                </a:solidFill>
                <a:latin typeface="Arial Rounded MT Bold" panose="020F0704030504030204" pitchFamily="34" charset="0"/>
              </a:rPr>
              <a:t>vital to JASMIN / CEMS  performance</a:t>
            </a:r>
            <a:endParaRPr lang="en-GB" sz="3200" kern="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28711337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0" y="260350"/>
            <a:ext cx="9144000" cy="835025"/>
          </a:xfrm>
        </p:spPr>
        <p:txBody>
          <a:bodyPr>
            <a:noAutofit/>
          </a:bodyPr>
          <a:lstStyle/>
          <a:p>
            <a:r>
              <a:rPr lang="en-GB" altLang="en-US" sz="3200" b="1" dirty="0" smtClean="0">
                <a:latin typeface="Arial Rounded MT Bold" panose="020F0704030504030204" pitchFamily="34" charset="0"/>
              </a:rPr>
              <a:t>The “JASMIN Analysis Platform”: a re-usable, re-deployable bundle of common tools</a:t>
            </a:r>
          </a:p>
        </p:txBody>
      </p:sp>
      <p:pic>
        <p:nvPicPr>
          <p:cNvPr id="2050" name="Picture 2" descr="http://proj.badc.rl.ac.uk/cedaservices/raw-attachment/wiki/JASMIN/AnalysisPlatform/jasmin_platform_sketc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40109"/>
            <a:ext cx="8497333" cy="48531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44008" y="4653136"/>
            <a:ext cx="3888821" cy="12003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GB" sz="2400" b="1" dirty="0" smtClean="0"/>
              <a:t>These tools can be installed anywhere inside JASMIN with one or two commands!</a:t>
            </a:r>
            <a:endParaRPr lang="en-GB" sz="2400" b="1" dirty="0"/>
          </a:p>
        </p:txBody>
      </p:sp>
    </p:spTree>
    <p:extLst>
      <p:ext uri="{BB962C8B-B14F-4D97-AF65-F5344CB8AC3E}">
        <p14:creationId xmlns:p14="http://schemas.microsoft.com/office/powerpoint/2010/main" val="418675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normAutofit/>
          </a:bodyPr>
          <a:lstStyle/>
          <a:p>
            <a:r>
              <a:rPr lang="en-GB" b="1" dirty="0" smtClean="0">
                <a:latin typeface="Arial Rounded MT Bold" panose="020F0704030504030204" pitchFamily="34" charset="0"/>
              </a:rPr>
              <a:t>Further Information</a:t>
            </a:r>
            <a:endParaRPr lang="en-GB" b="1" dirty="0">
              <a:latin typeface="Arial Rounded MT Bold" panose="020F0704030504030204" pitchFamily="34" charset="0"/>
            </a:endParaRPr>
          </a:p>
        </p:txBody>
      </p:sp>
      <p:sp>
        <p:nvSpPr>
          <p:cNvPr id="3" name="Content Placeholder 2"/>
          <p:cNvSpPr>
            <a:spLocks noGrp="1"/>
          </p:cNvSpPr>
          <p:nvPr>
            <p:ph idx="1"/>
          </p:nvPr>
        </p:nvSpPr>
        <p:spPr/>
        <p:txBody>
          <a:bodyPr>
            <a:normAutofit/>
          </a:bodyPr>
          <a:lstStyle/>
          <a:p>
            <a:r>
              <a:rPr lang="en-GB" sz="2800" dirty="0" smtClean="0"/>
              <a:t>NCAS website: </a:t>
            </a:r>
            <a:r>
              <a:rPr lang="en-GB" sz="2800" b="1" dirty="0" smtClean="0">
                <a:solidFill>
                  <a:schemeClr val="accent1">
                    <a:lumMod val="75000"/>
                  </a:schemeClr>
                </a:solidFill>
              </a:rPr>
              <a:t>ncas.ac.uk</a:t>
            </a:r>
          </a:p>
          <a:p>
            <a:pPr marL="0" indent="0">
              <a:buNone/>
            </a:pPr>
            <a:endParaRPr lang="en-GB" sz="2800" dirty="0" smtClean="0">
              <a:solidFill>
                <a:schemeClr val="accent1">
                  <a:lumMod val="75000"/>
                </a:schemeClr>
              </a:solidFill>
            </a:endParaRPr>
          </a:p>
          <a:p>
            <a:r>
              <a:rPr lang="en-GB" sz="2800" dirty="0" smtClean="0"/>
              <a:t>CMS website: </a:t>
            </a:r>
            <a:r>
              <a:rPr lang="en-GB" sz="2800" b="1" dirty="0" smtClean="0">
                <a:solidFill>
                  <a:schemeClr val="accent1">
                    <a:lumMod val="75000"/>
                  </a:schemeClr>
                </a:solidFill>
              </a:rPr>
              <a:t>cms.ncas.ac.uk</a:t>
            </a:r>
          </a:p>
          <a:p>
            <a:pPr marL="0" indent="0">
              <a:buNone/>
            </a:pPr>
            <a:endParaRPr lang="en-GB" sz="2800" dirty="0" smtClean="0">
              <a:solidFill>
                <a:schemeClr val="accent1">
                  <a:lumMod val="75000"/>
                </a:schemeClr>
              </a:solidFill>
            </a:endParaRPr>
          </a:p>
          <a:p>
            <a:r>
              <a:rPr lang="en-GB" sz="2800" dirty="0" smtClean="0"/>
              <a:t>CEDA website: </a:t>
            </a:r>
            <a:r>
              <a:rPr lang="en-GB" sz="2800" b="1" dirty="0" smtClean="0">
                <a:solidFill>
                  <a:schemeClr val="accent1">
                    <a:lumMod val="75000"/>
                  </a:schemeClr>
                </a:solidFill>
              </a:rPr>
              <a:t>ceda.ac.uk</a:t>
            </a:r>
          </a:p>
          <a:p>
            <a:pPr marL="0" indent="0">
              <a:buNone/>
            </a:pPr>
            <a:endParaRPr lang="en-GB" sz="2800" dirty="0" smtClean="0">
              <a:solidFill>
                <a:schemeClr val="accent1">
                  <a:lumMod val="75000"/>
                </a:schemeClr>
              </a:solidFill>
            </a:endParaRPr>
          </a:p>
          <a:p>
            <a:r>
              <a:rPr lang="en-GB" sz="2800" dirty="0" smtClean="0"/>
              <a:t>JASMIN website: </a:t>
            </a:r>
            <a:r>
              <a:rPr lang="en-GB" sz="2800" b="1" dirty="0" smtClean="0">
                <a:solidFill>
                  <a:schemeClr val="accent1">
                    <a:lumMod val="75000"/>
                  </a:schemeClr>
                </a:solidFill>
              </a:rPr>
              <a:t>jasmin.ac.uk</a:t>
            </a:r>
            <a:endParaRPr lang="en-GB" sz="2800" b="1" dirty="0">
              <a:solidFill>
                <a:schemeClr val="accent1">
                  <a:lumMod val="75000"/>
                </a:schemeClr>
              </a:solidFill>
            </a:endParaRPr>
          </a:p>
        </p:txBody>
      </p:sp>
    </p:spTree>
    <p:extLst>
      <p:ext uri="{BB962C8B-B14F-4D97-AF65-F5344CB8AC3E}">
        <p14:creationId xmlns:p14="http://schemas.microsoft.com/office/powerpoint/2010/main" val="11082276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4716016" y="4260283"/>
            <a:ext cx="4248472" cy="2347920"/>
          </a:xfrm>
          <a:prstGeom prst="rect">
            <a:avLst/>
          </a:prstGeom>
          <a:solidFill>
            <a:schemeClr val="accent1">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6804248" y="58644"/>
            <a:ext cx="2175191" cy="3572501"/>
          </a:xfrm>
          <a:prstGeom prst="rect">
            <a:avLst/>
          </a:prstGeom>
          <a:solidFill>
            <a:schemeClr val="accent1">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0</a:t>
            </a:r>
            <a:endParaRPr lang="en-GB"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8264" y="97750"/>
            <a:ext cx="1885950" cy="1685925"/>
          </a:xfrm>
          <a:prstGeom prst="rect">
            <a:avLst/>
          </a:prstGeom>
        </p:spPr>
      </p:pic>
      <p:sp>
        <p:nvSpPr>
          <p:cNvPr id="21" name="Rectangle 20"/>
          <p:cNvSpPr/>
          <p:nvPr/>
        </p:nvSpPr>
        <p:spPr>
          <a:xfrm>
            <a:off x="7020272" y="1690685"/>
            <a:ext cx="1881962" cy="2261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856" y="1670348"/>
            <a:ext cx="2592288" cy="72008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4293096"/>
            <a:ext cx="4146562" cy="1107321"/>
          </a:xfrm>
          <a:prstGeom prst="rect">
            <a:avLst/>
          </a:prstGeom>
        </p:spPr>
      </p:pic>
      <p:pic>
        <p:nvPicPr>
          <p:cNvPr id="7" name="Content Placeholder 6"/>
          <p:cNvPicPr>
            <a:picLocks noGrp="1" noChangeAspect="1"/>
          </p:cNvPicPr>
          <p:nvPr>
            <p:ph idx="4294967295"/>
          </p:nvPr>
        </p:nvPicPr>
        <p:blipFill>
          <a:blip r:embed="rId6">
            <a:extLst>
              <a:ext uri="{28A0092B-C50C-407E-A947-70E740481C1C}">
                <a14:useLocalDpi xmlns:a14="http://schemas.microsoft.com/office/drawing/2010/main" val="0"/>
              </a:ext>
            </a:extLst>
          </a:blip>
          <a:stretch>
            <a:fillRect/>
          </a:stretch>
        </p:blipFill>
        <p:spPr>
          <a:xfrm>
            <a:off x="3452554" y="2341563"/>
            <a:ext cx="2219325" cy="1879525"/>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077" y="72523"/>
            <a:ext cx="1885950" cy="168592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258" y="5113773"/>
            <a:ext cx="2015518" cy="1259699"/>
          </a:xfrm>
          <a:prstGeom prst="rect">
            <a:avLst/>
          </a:prstGeom>
        </p:spPr>
      </p:pic>
      <p:cxnSp>
        <p:nvCxnSpPr>
          <p:cNvPr id="31" name="Straight Arrow Connector 30"/>
          <p:cNvCxnSpPr/>
          <p:nvPr/>
        </p:nvCxnSpPr>
        <p:spPr>
          <a:xfrm flipH="1" flipV="1">
            <a:off x="2305595" y="1772196"/>
            <a:ext cx="744114" cy="43266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2699790" y="4221088"/>
            <a:ext cx="648074" cy="720806"/>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776569" y="3623408"/>
            <a:ext cx="909481" cy="45471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875021" y="1758448"/>
            <a:ext cx="849133" cy="52907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7308304" y="1700808"/>
            <a:ext cx="1244395" cy="1814567"/>
            <a:chOff x="7654950" y="1745186"/>
            <a:chExt cx="1244395" cy="1814567"/>
          </a:xfrm>
        </p:grpSpPr>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54950" y="2276872"/>
              <a:ext cx="1244395" cy="1282881"/>
            </a:xfrm>
            <a:prstGeom prst="rect">
              <a:avLst/>
            </a:prstGeom>
          </p:spPr>
        </p:pic>
        <p:cxnSp>
          <p:nvCxnSpPr>
            <p:cNvPr id="41" name="Straight Arrow Connector 40"/>
            <p:cNvCxnSpPr/>
            <p:nvPr/>
          </p:nvCxnSpPr>
          <p:spPr>
            <a:xfrm flipV="1">
              <a:off x="8277146" y="1745186"/>
              <a:ext cx="1" cy="446415"/>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5652120" y="5445224"/>
            <a:ext cx="2432004" cy="1107321"/>
            <a:chOff x="6517961" y="4226004"/>
            <a:chExt cx="2432004" cy="1107321"/>
          </a:xfrm>
        </p:grpSpPr>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35000" y="4723834"/>
              <a:ext cx="2414965" cy="609491"/>
            </a:xfrm>
            <a:prstGeom prst="rect">
              <a:avLst/>
            </a:prstGeom>
          </p:spPr>
        </p:pic>
        <p:cxnSp>
          <p:nvCxnSpPr>
            <p:cNvPr id="45" name="Straight Arrow Connector 44"/>
            <p:cNvCxnSpPr/>
            <p:nvPr/>
          </p:nvCxnSpPr>
          <p:spPr>
            <a:xfrm flipV="1">
              <a:off x="7693091" y="4226004"/>
              <a:ext cx="0" cy="432048"/>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6517961" y="4668176"/>
              <a:ext cx="2414965" cy="665149"/>
            </a:xfrm>
            <a:prstGeom prst="rect">
              <a:avLst/>
            </a:prstGeom>
            <a:noFill/>
            <a:ln w="190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9" name="Rectangle 48"/>
          <p:cNvSpPr/>
          <p:nvPr/>
        </p:nvSpPr>
        <p:spPr>
          <a:xfrm>
            <a:off x="4788024" y="4318339"/>
            <a:ext cx="4128262" cy="114427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395536" y="5046383"/>
            <a:ext cx="2376264" cy="147896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283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980728"/>
            <a:ext cx="2448272" cy="369332"/>
          </a:xfrm>
          <a:prstGeom prst="rect">
            <a:avLst/>
          </a:prstGeom>
          <a:noFill/>
        </p:spPr>
        <p:txBody>
          <a:bodyPr wrap="square" rtlCol="0">
            <a:spAutoFit/>
          </a:bodyPr>
          <a:lstStyle/>
          <a:p>
            <a:endParaRPr lang="en-GB" dirty="0"/>
          </a:p>
        </p:txBody>
      </p:sp>
      <p:sp>
        <p:nvSpPr>
          <p:cNvPr id="4" name="TextBox 3"/>
          <p:cNvSpPr txBox="1"/>
          <p:nvPr/>
        </p:nvSpPr>
        <p:spPr>
          <a:xfrm>
            <a:off x="2832041" y="2492896"/>
            <a:ext cx="5772407" cy="1323439"/>
          </a:xfrm>
          <a:prstGeom prst="rect">
            <a:avLst/>
          </a:prstGeom>
          <a:noFill/>
        </p:spPr>
        <p:txBody>
          <a:bodyPr wrap="square" rtlCol="0">
            <a:spAutoFit/>
          </a:bodyPr>
          <a:lstStyle/>
          <a:p>
            <a:r>
              <a:rPr lang="en-GB" sz="4000" b="1" dirty="0" smtClean="0"/>
              <a:t>NCAS Computational Modelling Services (CMS)</a:t>
            </a:r>
            <a:endParaRPr lang="en-GB" sz="4000"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50" y="2348880"/>
            <a:ext cx="1885950" cy="1685925"/>
          </a:xfrm>
          <a:prstGeom prst="rect">
            <a:avLst/>
          </a:prstGeom>
        </p:spPr>
      </p:pic>
    </p:spTree>
    <p:extLst>
      <p:ext uri="{BB962C8B-B14F-4D97-AF65-F5344CB8AC3E}">
        <p14:creationId xmlns:p14="http://schemas.microsoft.com/office/powerpoint/2010/main" val="5140009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640" y="980728"/>
            <a:ext cx="2448272" cy="369332"/>
          </a:xfrm>
          <a:prstGeom prst="rect">
            <a:avLst/>
          </a:prstGeom>
          <a:noFill/>
        </p:spPr>
        <p:txBody>
          <a:bodyPr wrap="square" rtlCol="0">
            <a:spAutoFit/>
          </a:bodyPr>
          <a:lstStyle/>
          <a:p>
            <a:endParaRPr lang="en-GB" dirty="0"/>
          </a:p>
        </p:txBody>
      </p:sp>
      <p:sp>
        <p:nvSpPr>
          <p:cNvPr id="3" name="TextBox 2"/>
          <p:cNvSpPr txBox="1"/>
          <p:nvPr/>
        </p:nvSpPr>
        <p:spPr>
          <a:xfrm>
            <a:off x="400450" y="1282109"/>
            <a:ext cx="8420022" cy="4955203"/>
          </a:xfrm>
          <a:prstGeom prst="rect">
            <a:avLst/>
          </a:prstGeom>
          <a:noFill/>
        </p:spPr>
        <p:txBody>
          <a:bodyPr wrap="square" rtlCol="0">
            <a:spAutoFit/>
          </a:bodyPr>
          <a:lstStyle/>
          <a:p>
            <a:pPr marL="457200" indent="-457200">
              <a:buFont typeface="Arial" panose="020B0604020202020204" pitchFamily="34" charset="0"/>
              <a:buChar char="•"/>
            </a:pPr>
            <a:r>
              <a:rPr lang="en-GB" sz="2800" dirty="0" smtClean="0"/>
              <a:t>CMS staff undertake NCAS activities </a:t>
            </a:r>
            <a:r>
              <a:rPr lang="en-GB" sz="2800" dirty="0"/>
              <a:t>in support of computational science (particularly High Performance Computing (</a:t>
            </a:r>
            <a:r>
              <a:rPr lang="en-GB" sz="2800" dirty="0" smtClean="0"/>
              <a:t>HPC) </a:t>
            </a:r>
            <a:r>
              <a:rPr lang="en-GB" sz="2800" dirty="0"/>
              <a:t>and </a:t>
            </a:r>
            <a:r>
              <a:rPr lang="en-GB" sz="2800" dirty="0" smtClean="0"/>
              <a:t>numerical modelling</a:t>
            </a:r>
            <a:r>
              <a:rPr lang="en-GB" sz="2800" dirty="0"/>
              <a:t>) </a:t>
            </a:r>
            <a:endParaRPr lang="en-GB" sz="2800" dirty="0" smtClean="0"/>
          </a:p>
          <a:p>
            <a:pPr marL="457200" indent="-457200">
              <a:buFont typeface="Arial" panose="020B0604020202020204" pitchFamily="34" charset="0"/>
              <a:buChar char="•"/>
            </a:pPr>
            <a:endParaRPr lang="en-GB" sz="800" dirty="0"/>
          </a:p>
          <a:p>
            <a:pPr marL="457200" indent="-457200">
              <a:buFont typeface="Arial" panose="020B0604020202020204" pitchFamily="34" charset="0"/>
              <a:buChar char="•"/>
            </a:pPr>
            <a:r>
              <a:rPr lang="en-GB" sz="2800" dirty="0" smtClean="0"/>
              <a:t>Provide underpinning </a:t>
            </a:r>
            <a:r>
              <a:rPr lang="en-GB" sz="2800" dirty="0"/>
              <a:t>infrastructure for the UK academic atmospheric and polar science community to support </a:t>
            </a:r>
            <a:r>
              <a:rPr lang="en-GB" sz="2800" dirty="0" smtClean="0"/>
              <a:t>climate</a:t>
            </a:r>
            <a:r>
              <a:rPr lang="en-GB" sz="2800" dirty="0"/>
              <a:t>, weather, and earth-system research</a:t>
            </a:r>
            <a:r>
              <a:rPr lang="en-GB" sz="2800" dirty="0" smtClean="0"/>
              <a:t>.</a:t>
            </a:r>
          </a:p>
          <a:p>
            <a:pPr marL="457200" indent="-457200">
              <a:buFont typeface="Arial" panose="020B0604020202020204" pitchFamily="34" charset="0"/>
              <a:buChar char="•"/>
            </a:pPr>
            <a:endParaRPr lang="en-GB" sz="800" dirty="0"/>
          </a:p>
          <a:p>
            <a:pPr marL="457200" indent="-457200">
              <a:buFont typeface="Arial" panose="020B0604020202020204" pitchFamily="34" charset="0"/>
              <a:buChar char="•"/>
            </a:pPr>
            <a:r>
              <a:rPr lang="en-GB" sz="2800" dirty="0" smtClean="0"/>
              <a:t>Provide training for scientists:</a:t>
            </a:r>
          </a:p>
          <a:p>
            <a:pPr marL="914400" lvl="1" indent="-457200">
              <a:buFont typeface="Arial" panose="020B0604020202020204" pitchFamily="34" charset="0"/>
              <a:buChar char="•"/>
            </a:pPr>
            <a:r>
              <a:rPr lang="en-GB" sz="2400" dirty="0" smtClean="0"/>
              <a:t>NCAS Introduction to Scientific Computing course</a:t>
            </a:r>
          </a:p>
          <a:p>
            <a:pPr marL="914400" lvl="1" indent="-457200">
              <a:buFont typeface="Arial" panose="020B0604020202020204" pitchFamily="34" charset="0"/>
              <a:buChar char="•"/>
            </a:pPr>
            <a:r>
              <a:rPr lang="en-GB" sz="2400" dirty="0" smtClean="0"/>
              <a:t>NCAS Introduction to Unified Model course</a:t>
            </a:r>
          </a:p>
          <a:p>
            <a:pPr marL="914400" lvl="1" indent="-457200">
              <a:buFont typeface="Arial" panose="020B0604020202020204" pitchFamily="34" charset="0"/>
              <a:buChar char="•"/>
            </a:pPr>
            <a:r>
              <a:rPr lang="en-GB" sz="2400" dirty="0" smtClean="0"/>
              <a:t>NCAS CF Python tools course</a:t>
            </a:r>
            <a:endParaRPr lang="en-GB" sz="2400" dirty="0"/>
          </a:p>
        </p:txBody>
      </p:sp>
      <p:sp>
        <p:nvSpPr>
          <p:cNvPr id="4" name="TextBox 3"/>
          <p:cNvSpPr txBox="1"/>
          <p:nvPr/>
        </p:nvSpPr>
        <p:spPr>
          <a:xfrm>
            <a:off x="2195736" y="116632"/>
            <a:ext cx="5256584" cy="1077218"/>
          </a:xfrm>
          <a:prstGeom prst="rect">
            <a:avLst/>
          </a:prstGeom>
          <a:noFill/>
        </p:spPr>
        <p:txBody>
          <a:bodyPr wrap="square" rtlCol="0">
            <a:spAutoFit/>
          </a:bodyPr>
          <a:lstStyle/>
          <a:p>
            <a:r>
              <a:rPr lang="en-GB" sz="3200" b="1" dirty="0" smtClean="0">
                <a:latin typeface="Arial Rounded MT Bold" panose="020F0704030504030204" pitchFamily="34" charset="0"/>
              </a:rPr>
              <a:t>NCAS Computational Modelling Services (CMS)</a:t>
            </a:r>
            <a:endParaRPr lang="en-GB" sz="3200" b="1" dirty="0">
              <a:latin typeface="Arial Rounded MT Bold" panose="020F070403050403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826" y="44624"/>
            <a:ext cx="1453902" cy="1299700"/>
          </a:xfrm>
          <a:prstGeom prst="rect">
            <a:avLst/>
          </a:prstGeom>
        </p:spPr>
      </p:pic>
    </p:spTree>
    <p:extLst>
      <p:ext uri="{BB962C8B-B14F-4D97-AF65-F5344CB8AC3E}">
        <p14:creationId xmlns:p14="http://schemas.microsoft.com/office/powerpoint/2010/main" val="14674940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p:nvPr/>
        </p:nvSpPr>
        <p:spPr>
          <a:xfrm>
            <a:off x="5652120" y="6309320"/>
            <a:ext cx="3035956" cy="379908"/>
          </a:xfrm>
          <a:prstGeom prst="rect">
            <a:avLst/>
          </a:prstGeom>
          <a:ln w="12700">
            <a:miter lim="400000"/>
          </a:ln>
          <a:extLst>
            <a:ext uri="{C572A759-6A51-4108-AA02-DFA0A04FC94B}">
              <ma14:wrappingTextBoxFlag xmlns="" xmlns:ma14="http://schemas.microsoft.com/office/mac/drawingml/2011/main" val="1"/>
            </a:ext>
          </a:extLst>
        </p:spPr>
        <p:txBody>
          <a:bodyPr wrap="none" lIns="35717" tIns="35717" rIns="35717" bIns="35717" anchor="ctr">
            <a:spAutoFit/>
          </a:bodyPr>
          <a:lstStyle>
            <a:lvl1pPr>
              <a:defRPr sz="2000"/>
            </a:lvl1pPr>
          </a:lstStyle>
          <a:p>
            <a:r>
              <a:rPr lang="en-GB" b="1" dirty="0" smtClean="0"/>
              <a:t>(</a:t>
            </a:r>
            <a:r>
              <a:rPr b="1" dirty="0" smtClean="0"/>
              <a:t>Trenberth </a:t>
            </a:r>
            <a:r>
              <a:rPr b="1" dirty="0"/>
              <a:t>et al, </a:t>
            </a:r>
            <a:r>
              <a:rPr b="1" dirty="0" smtClean="0"/>
              <a:t>2007,2009</a:t>
            </a:r>
            <a:r>
              <a:rPr lang="en-GB" b="1" dirty="0" smtClean="0"/>
              <a:t>)</a:t>
            </a:r>
            <a:endParaRPr b="1" dirty="0"/>
          </a:p>
        </p:txBody>
      </p:sp>
      <p:sp>
        <p:nvSpPr>
          <p:cNvPr id="232" name="Shape 232"/>
          <p:cNvSpPr>
            <a:spLocks noGrp="1"/>
          </p:cNvSpPr>
          <p:nvPr>
            <p:ph type="title" idx="4294967295"/>
          </p:nvPr>
        </p:nvSpPr>
        <p:spPr>
          <a:xfrm>
            <a:off x="2738854" y="168653"/>
            <a:ext cx="4502150" cy="646113"/>
          </a:xfrm>
          <a:prstGeom prst="rect">
            <a:avLst/>
          </a:prstGeom>
        </p:spPr>
        <p:txBody>
          <a:bodyPr>
            <a:normAutofit/>
          </a:bodyPr>
          <a:lstStyle>
            <a:lvl1pPr>
              <a:defRPr sz="4800"/>
            </a:lvl1pPr>
          </a:lstStyle>
          <a:p>
            <a:pPr algn="l"/>
            <a:r>
              <a:rPr sz="3200" b="1" dirty="0" err="1" smtClean="0">
                <a:latin typeface="Arial Rounded MT Bold" panose="020F0704030504030204" pitchFamily="34" charset="0"/>
              </a:rPr>
              <a:t>Climat</a:t>
            </a:r>
            <a:r>
              <a:rPr lang="en-GB" sz="3200" b="1" dirty="0" smtClean="0">
                <a:latin typeface="Arial Rounded MT Bold" panose="020F0704030504030204" pitchFamily="34" charset="0"/>
              </a:rPr>
              <a:t>e Modelling</a:t>
            </a:r>
            <a:endParaRPr sz="3200" b="1" dirty="0">
              <a:latin typeface="Arial Rounded MT Bold" panose="020F0704030504030204" pitchFamily="34" charset="0"/>
            </a:endParaRPr>
          </a:p>
        </p:txBody>
      </p:sp>
      <p:pic>
        <p:nvPicPr>
          <p:cNvPr id="233" name="pasted-image.pdf"/>
          <p:cNvPicPr>
            <a:picLocks noChangeAspect="1"/>
          </p:cNvPicPr>
          <p:nvPr/>
        </p:nvPicPr>
        <p:blipFill>
          <a:blip r:embed="rId2">
            <a:extLst/>
          </a:blip>
          <a:stretch>
            <a:fillRect/>
          </a:stretch>
        </p:blipFill>
        <p:spPr>
          <a:xfrm>
            <a:off x="680387" y="908720"/>
            <a:ext cx="3817320" cy="2810310"/>
          </a:xfrm>
          <a:prstGeom prst="rect">
            <a:avLst/>
          </a:prstGeom>
          <a:ln w="12700">
            <a:miter lim="400000"/>
          </a:ln>
        </p:spPr>
      </p:pic>
      <p:pic>
        <p:nvPicPr>
          <p:cNvPr id="234" name="image20.png" descr="GheatMapR2"/>
          <p:cNvPicPr>
            <a:picLocks noChangeAspect="1"/>
          </p:cNvPicPr>
          <p:nvPr/>
        </p:nvPicPr>
        <p:blipFill>
          <a:blip r:embed="rId3">
            <a:extLst/>
          </a:blip>
          <a:stretch>
            <a:fillRect/>
          </a:stretch>
        </p:blipFill>
        <p:spPr>
          <a:xfrm>
            <a:off x="4646293" y="836712"/>
            <a:ext cx="3817321" cy="2798375"/>
          </a:xfrm>
          <a:prstGeom prst="rect">
            <a:avLst/>
          </a:prstGeom>
          <a:ln w="12700">
            <a:miter lim="400000"/>
          </a:ln>
        </p:spPr>
      </p:pic>
      <p:pic>
        <p:nvPicPr>
          <p:cNvPr id="235" name="pasted-image.pdf"/>
          <p:cNvPicPr>
            <a:picLocks noChangeAspect="1"/>
          </p:cNvPicPr>
          <p:nvPr/>
        </p:nvPicPr>
        <p:blipFill>
          <a:blip r:embed="rId4">
            <a:extLst/>
          </a:blip>
          <a:stretch>
            <a:fillRect/>
          </a:stretch>
        </p:blipFill>
        <p:spPr>
          <a:xfrm>
            <a:off x="803386" y="3933056"/>
            <a:ext cx="3809672" cy="2224733"/>
          </a:xfrm>
          <a:prstGeom prst="rect">
            <a:avLst/>
          </a:prstGeom>
          <a:ln w="12700">
            <a:miter lim="400000"/>
          </a:ln>
        </p:spPr>
      </p:pic>
      <p:pic>
        <p:nvPicPr>
          <p:cNvPr id="236" name="pasted-image.pdf"/>
          <p:cNvPicPr>
            <a:picLocks noChangeAspect="1"/>
          </p:cNvPicPr>
          <p:nvPr/>
        </p:nvPicPr>
        <p:blipFill>
          <a:blip r:embed="rId5">
            <a:extLst/>
          </a:blip>
          <a:stretch>
            <a:fillRect/>
          </a:stretch>
        </p:blipFill>
        <p:spPr>
          <a:xfrm>
            <a:off x="4891655" y="3861048"/>
            <a:ext cx="3568692" cy="2224733"/>
          </a:xfrm>
          <a:prstGeom prst="rect">
            <a:avLst/>
          </a:prstGeom>
          <a:ln w="12700">
            <a:miter lim="400000"/>
          </a:ln>
        </p:spPr>
      </p:pic>
    </p:spTree>
    <p:extLst>
      <p:ext uri="{BB962C8B-B14F-4D97-AF65-F5344CB8AC3E}">
        <p14:creationId xmlns:p14="http://schemas.microsoft.com/office/powerpoint/2010/main" val="796976279"/>
      </p:ext>
    </p:extLst>
  </p:cSld>
  <p:clrMapOvr>
    <a:masterClrMapping/>
  </p:clrMapOvr>
  <p:transition spd="slow"/>
  <p:timing>
    <p:tnLst>
      <p:par>
        <p:cTn id="1" dur="indefinite" restart="never" fill="hold"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idx="4294967295"/>
          </p:nvPr>
        </p:nvSpPr>
        <p:spPr>
          <a:xfrm>
            <a:off x="358765" y="116632"/>
            <a:ext cx="8429625" cy="513261"/>
          </a:xfrm>
          <a:prstGeom prst="rect">
            <a:avLst/>
          </a:prstGeom>
        </p:spPr>
        <p:txBody>
          <a:bodyPr>
            <a:noAutofit/>
          </a:bodyPr>
          <a:lstStyle>
            <a:lvl1pPr>
              <a:defRPr sz="4800"/>
            </a:lvl1pPr>
          </a:lstStyle>
          <a:p>
            <a:r>
              <a:rPr sz="3200" b="1" dirty="0">
                <a:latin typeface="Arial Rounded MT Bold" panose="020F0704030504030204" pitchFamily="34" charset="0"/>
              </a:rPr>
              <a:t>PARALLEL Implementation</a:t>
            </a:r>
          </a:p>
        </p:txBody>
      </p:sp>
      <p:sp>
        <p:nvSpPr>
          <p:cNvPr id="241" name="Shape 241"/>
          <p:cNvSpPr>
            <a:spLocks noGrp="1"/>
          </p:cNvSpPr>
          <p:nvPr>
            <p:ph type="body" sz="quarter" idx="4294967295"/>
          </p:nvPr>
        </p:nvSpPr>
        <p:spPr>
          <a:xfrm>
            <a:off x="197781" y="776068"/>
            <a:ext cx="4280926" cy="2133393"/>
          </a:xfrm>
          <a:prstGeom prst="rect">
            <a:avLst/>
          </a:prstGeom>
        </p:spPr>
        <p:txBody>
          <a:bodyPr>
            <a:noAutofit/>
          </a:bodyPr>
          <a:lstStyle/>
          <a:p>
            <a:pPr>
              <a:spcBef>
                <a:spcPts val="0"/>
              </a:spcBef>
              <a:defRPr sz="2400"/>
            </a:pPr>
            <a:r>
              <a:rPr sz="2000" b="1" dirty="0"/>
              <a:t>Regular, Static, </a:t>
            </a:r>
            <a:r>
              <a:rPr sz="2000" b="1" dirty="0" err="1"/>
              <a:t>Lat</a:t>
            </a:r>
            <a:r>
              <a:rPr sz="2000" b="1" dirty="0"/>
              <a:t>-Long Decomposition</a:t>
            </a:r>
          </a:p>
          <a:p>
            <a:pPr>
              <a:spcBef>
                <a:spcPts val="0"/>
              </a:spcBef>
              <a:defRPr sz="2400"/>
            </a:pPr>
            <a:r>
              <a:rPr sz="2000" b="1" dirty="0"/>
              <a:t>Mixed mode MPI/</a:t>
            </a:r>
            <a:r>
              <a:rPr sz="2000" b="1" dirty="0" err="1"/>
              <a:t>OpenMP</a:t>
            </a:r>
            <a:endParaRPr sz="2000" b="1" dirty="0"/>
          </a:p>
          <a:p>
            <a:pPr>
              <a:spcBef>
                <a:spcPts val="0"/>
              </a:spcBef>
              <a:defRPr sz="2400"/>
            </a:pPr>
            <a:r>
              <a:rPr sz="2000" b="1" dirty="0"/>
              <a:t>Asynchronous I/O servers</a:t>
            </a:r>
          </a:p>
          <a:p>
            <a:pPr>
              <a:spcBef>
                <a:spcPts val="0"/>
              </a:spcBef>
              <a:defRPr sz="2400"/>
            </a:pPr>
            <a:r>
              <a:rPr sz="2000" b="1" dirty="0"/>
              <a:t>Communications on demand for advection</a:t>
            </a:r>
          </a:p>
          <a:p>
            <a:pPr>
              <a:spcBef>
                <a:spcPts val="0"/>
              </a:spcBef>
              <a:defRPr sz="2400"/>
            </a:pPr>
            <a:r>
              <a:rPr sz="2000" b="1" dirty="0"/>
              <a:t>Multiple halo sizes</a:t>
            </a:r>
          </a:p>
        </p:txBody>
      </p:sp>
      <p:pic>
        <p:nvPicPr>
          <p:cNvPr id="242" name="pasted-image.pdf"/>
          <p:cNvPicPr>
            <a:picLocks noChangeAspect="1"/>
          </p:cNvPicPr>
          <p:nvPr/>
        </p:nvPicPr>
        <p:blipFill>
          <a:blip r:embed="rId2">
            <a:extLst/>
          </a:blip>
          <a:stretch>
            <a:fillRect/>
          </a:stretch>
        </p:blipFill>
        <p:spPr>
          <a:xfrm>
            <a:off x="3992474" y="980728"/>
            <a:ext cx="1227598" cy="1412446"/>
          </a:xfrm>
          <a:prstGeom prst="rect">
            <a:avLst/>
          </a:prstGeom>
          <a:ln w="12700">
            <a:miter lim="400000"/>
          </a:ln>
        </p:spPr>
      </p:pic>
      <p:grpSp>
        <p:nvGrpSpPr>
          <p:cNvPr id="247" name="Group 247"/>
          <p:cNvGrpSpPr/>
          <p:nvPr/>
        </p:nvGrpSpPr>
        <p:grpSpPr>
          <a:xfrm>
            <a:off x="1365073" y="2852936"/>
            <a:ext cx="3650204" cy="3353340"/>
            <a:chOff x="-70" y="0"/>
            <a:chExt cx="5191399" cy="4769191"/>
          </a:xfrm>
        </p:grpSpPr>
        <p:pic>
          <p:nvPicPr>
            <p:cNvPr id="243" name="inefficient-climate-model-tessellation.jpg"/>
            <p:cNvPicPr>
              <a:picLocks noChangeAspect="1"/>
            </p:cNvPicPr>
            <p:nvPr/>
          </p:nvPicPr>
          <p:blipFill>
            <a:blip r:embed="rId3">
              <a:extLst/>
            </a:blip>
            <a:srcRect l="133" t="312" r="4116" b="95"/>
            <a:stretch>
              <a:fillRect/>
            </a:stretch>
          </p:blipFill>
          <p:spPr>
            <a:xfrm>
              <a:off x="-70" y="0"/>
              <a:ext cx="4428277" cy="4145360"/>
            </a:xfrm>
            <a:custGeom>
              <a:avLst/>
              <a:gdLst/>
              <a:ahLst/>
              <a:cxnLst>
                <a:cxn ang="0">
                  <a:pos x="wd2" y="hd2"/>
                </a:cxn>
                <a:cxn ang="5400000">
                  <a:pos x="wd2" y="hd2"/>
                </a:cxn>
                <a:cxn ang="10800000">
                  <a:pos x="wd2" y="hd2"/>
                </a:cxn>
                <a:cxn ang="16200000">
                  <a:pos x="wd2" y="hd2"/>
                </a:cxn>
              </a:cxnLst>
              <a:rect l="0" t="0" r="r" b="b"/>
              <a:pathLst>
                <a:path w="21526" h="21600" extrusionOk="0">
                  <a:moveTo>
                    <a:pt x="8022" y="0"/>
                  </a:moveTo>
                  <a:cubicBezTo>
                    <a:pt x="8065" y="336"/>
                    <a:pt x="7896" y="514"/>
                    <a:pt x="7669" y="362"/>
                  </a:cubicBezTo>
                  <a:cubicBezTo>
                    <a:pt x="7563" y="291"/>
                    <a:pt x="7517" y="297"/>
                    <a:pt x="7418" y="393"/>
                  </a:cubicBezTo>
                  <a:cubicBezTo>
                    <a:pt x="7347" y="462"/>
                    <a:pt x="7245" y="491"/>
                    <a:pt x="7169" y="465"/>
                  </a:cubicBezTo>
                  <a:cubicBezTo>
                    <a:pt x="7093" y="439"/>
                    <a:pt x="7009" y="467"/>
                    <a:pt x="6959" y="531"/>
                  </a:cubicBezTo>
                  <a:cubicBezTo>
                    <a:pt x="6913" y="591"/>
                    <a:pt x="6795" y="639"/>
                    <a:pt x="6695" y="639"/>
                  </a:cubicBezTo>
                  <a:cubicBezTo>
                    <a:pt x="6593" y="639"/>
                    <a:pt x="6494" y="686"/>
                    <a:pt x="6473" y="744"/>
                  </a:cubicBezTo>
                  <a:cubicBezTo>
                    <a:pt x="6447" y="816"/>
                    <a:pt x="6342" y="850"/>
                    <a:pt x="6151" y="850"/>
                  </a:cubicBezTo>
                  <a:cubicBezTo>
                    <a:pt x="5859" y="850"/>
                    <a:pt x="5749" y="926"/>
                    <a:pt x="5205" y="1487"/>
                  </a:cubicBezTo>
                  <a:cubicBezTo>
                    <a:pt x="5026" y="1672"/>
                    <a:pt x="4952" y="1698"/>
                    <a:pt x="4623" y="1698"/>
                  </a:cubicBezTo>
                  <a:cubicBezTo>
                    <a:pt x="4349" y="1698"/>
                    <a:pt x="4252" y="1723"/>
                    <a:pt x="4273" y="1787"/>
                  </a:cubicBezTo>
                  <a:cubicBezTo>
                    <a:pt x="4290" y="1835"/>
                    <a:pt x="4274" y="1933"/>
                    <a:pt x="4241" y="2004"/>
                  </a:cubicBezTo>
                  <a:cubicBezTo>
                    <a:pt x="4191" y="2107"/>
                    <a:pt x="4162" y="2114"/>
                    <a:pt x="4084" y="2045"/>
                  </a:cubicBezTo>
                  <a:cubicBezTo>
                    <a:pt x="4004" y="1973"/>
                    <a:pt x="3991" y="1994"/>
                    <a:pt x="4003" y="2167"/>
                  </a:cubicBezTo>
                  <a:cubicBezTo>
                    <a:pt x="4023" y="2450"/>
                    <a:pt x="3952" y="2546"/>
                    <a:pt x="3724" y="2546"/>
                  </a:cubicBezTo>
                  <a:cubicBezTo>
                    <a:pt x="3604" y="2546"/>
                    <a:pt x="3536" y="2580"/>
                    <a:pt x="3546" y="2635"/>
                  </a:cubicBezTo>
                  <a:cubicBezTo>
                    <a:pt x="3556" y="2690"/>
                    <a:pt x="3495" y="2720"/>
                    <a:pt x="3380" y="2711"/>
                  </a:cubicBezTo>
                  <a:cubicBezTo>
                    <a:pt x="3208" y="2699"/>
                    <a:pt x="3201" y="2712"/>
                    <a:pt x="3201" y="3001"/>
                  </a:cubicBezTo>
                  <a:cubicBezTo>
                    <a:pt x="3201" y="3185"/>
                    <a:pt x="3162" y="3342"/>
                    <a:pt x="3102" y="3396"/>
                  </a:cubicBezTo>
                  <a:cubicBezTo>
                    <a:pt x="3048" y="3444"/>
                    <a:pt x="3004" y="3460"/>
                    <a:pt x="3004" y="3431"/>
                  </a:cubicBezTo>
                  <a:cubicBezTo>
                    <a:pt x="3004" y="3402"/>
                    <a:pt x="2961" y="3414"/>
                    <a:pt x="2909" y="3460"/>
                  </a:cubicBezTo>
                  <a:cubicBezTo>
                    <a:pt x="2846" y="3516"/>
                    <a:pt x="2804" y="3519"/>
                    <a:pt x="2774" y="3468"/>
                  </a:cubicBezTo>
                  <a:cubicBezTo>
                    <a:pt x="2706" y="3350"/>
                    <a:pt x="2626" y="3382"/>
                    <a:pt x="2587" y="3542"/>
                  </a:cubicBezTo>
                  <a:cubicBezTo>
                    <a:pt x="2567" y="3624"/>
                    <a:pt x="2520" y="3669"/>
                    <a:pt x="2481" y="3644"/>
                  </a:cubicBezTo>
                  <a:cubicBezTo>
                    <a:pt x="2434" y="3613"/>
                    <a:pt x="2408" y="3742"/>
                    <a:pt x="2408" y="4030"/>
                  </a:cubicBezTo>
                  <a:cubicBezTo>
                    <a:pt x="2408" y="4538"/>
                    <a:pt x="2343" y="4703"/>
                    <a:pt x="2115" y="4765"/>
                  </a:cubicBezTo>
                  <a:cubicBezTo>
                    <a:pt x="2023" y="4789"/>
                    <a:pt x="1949" y="4857"/>
                    <a:pt x="1949" y="4916"/>
                  </a:cubicBezTo>
                  <a:cubicBezTo>
                    <a:pt x="1949" y="4974"/>
                    <a:pt x="1873" y="5051"/>
                    <a:pt x="1785" y="5087"/>
                  </a:cubicBezTo>
                  <a:cubicBezTo>
                    <a:pt x="1643" y="5145"/>
                    <a:pt x="1623" y="5204"/>
                    <a:pt x="1605" y="5561"/>
                  </a:cubicBezTo>
                  <a:cubicBezTo>
                    <a:pt x="1587" y="5925"/>
                    <a:pt x="1567" y="5972"/>
                    <a:pt x="1424" y="6007"/>
                  </a:cubicBezTo>
                  <a:cubicBezTo>
                    <a:pt x="1334" y="6030"/>
                    <a:pt x="1256" y="6106"/>
                    <a:pt x="1244" y="6185"/>
                  </a:cubicBezTo>
                  <a:cubicBezTo>
                    <a:pt x="1233" y="6262"/>
                    <a:pt x="1197" y="6536"/>
                    <a:pt x="1165" y="6793"/>
                  </a:cubicBezTo>
                  <a:cubicBezTo>
                    <a:pt x="1104" y="7297"/>
                    <a:pt x="1050" y="7447"/>
                    <a:pt x="953" y="7383"/>
                  </a:cubicBezTo>
                  <a:cubicBezTo>
                    <a:pt x="919" y="7360"/>
                    <a:pt x="802" y="7446"/>
                    <a:pt x="691" y="7575"/>
                  </a:cubicBezTo>
                  <a:cubicBezTo>
                    <a:pt x="518" y="7774"/>
                    <a:pt x="493" y="7849"/>
                    <a:pt x="525" y="8071"/>
                  </a:cubicBezTo>
                  <a:cubicBezTo>
                    <a:pt x="545" y="8215"/>
                    <a:pt x="536" y="8349"/>
                    <a:pt x="502" y="8371"/>
                  </a:cubicBezTo>
                  <a:cubicBezTo>
                    <a:pt x="466" y="8395"/>
                    <a:pt x="480" y="8492"/>
                    <a:pt x="534" y="8605"/>
                  </a:cubicBezTo>
                  <a:cubicBezTo>
                    <a:pt x="645" y="8832"/>
                    <a:pt x="656" y="9058"/>
                    <a:pt x="561" y="9159"/>
                  </a:cubicBezTo>
                  <a:cubicBezTo>
                    <a:pt x="525" y="9199"/>
                    <a:pt x="485" y="9444"/>
                    <a:pt x="473" y="9705"/>
                  </a:cubicBezTo>
                  <a:cubicBezTo>
                    <a:pt x="460" y="9966"/>
                    <a:pt x="437" y="10194"/>
                    <a:pt x="419" y="10214"/>
                  </a:cubicBezTo>
                  <a:cubicBezTo>
                    <a:pt x="342" y="10296"/>
                    <a:pt x="451" y="10602"/>
                    <a:pt x="552" y="10584"/>
                  </a:cubicBezTo>
                  <a:cubicBezTo>
                    <a:pt x="702" y="10557"/>
                    <a:pt x="731" y="10803"/>
                    <a:pt x="585" y="10859"/>
                  </a:cubicBezTo>
                  <a:cubicBezTo>
                    <a:pt x="336" y="10954"/>
                    <a:pt x="305" y="11018"/>
                    <a:pt x="409" y="11242"/>
                  </a:cubicBezTo>
                  <a:cubicBezTo>
                    <a:pt x="463" y="11358"/>
                    <a:pt x="491" y="11502"/>
                    <a:pt x="469" y="11564"/>
                  </a:cubicBezTo>
                  <a:cubicBezTo>
                    <a:pt x="447" y="11626"/>
                    <a:pt x="470" y="11713"/>
                    <a:pt x="521" y="11756"/>
                  </a:cubicBezTo>
                  <a:cubicBezTo>
                    <a:pt x="634" y="11853"/>
                    <a:pt x="714" y="12952"/>
                    <a:pt x="615" y="13057"/>
                  </a:cubicBezTo>
                  <a:cubicBezTo>
                    <a:pt x="572" y="13103"/>
                    <a:pt x="576" y="13178"/>
                    <a:pt x="625" y="13276"/>
                  </a:cubicBezTo>
                  <a:cubicBezTo>
                    <a:pt x="666" y="13358"/>
                    <a:pt x="675" y="13426"/>
                    <a:pt x="646" y="13427"/>
                  </a:cubicBezTo>
                  <a:cubicBezTo>
                    <a:pt x="618" y="13429"/>
                    <a:pt x="648" y="13462"/>
                    <a:pt x="712" y="13502"/>
                  </a:cubicBezTo>
                  <a:cubicBezTo>
                    <a:pt x="807" y="13561"/>
                    <a:pt x="828" y="13676"/>
                    <a:pt x="828" y="14166"/>
                  </a:cubicBezTo>
                  <a:cubicBezTo>
                    <a:pt x="828" y="14726"/>
                    <a:pt x="834" y="14761"/>
                    <a:pt x="974" y="14782"/>
                  </a:cubicBezTo>
                  <a:cubicBezTo>
                    <a:pt x="1168" y="14811"/>
                    <a:pt x="1167" y="14936"/>
                    <a:pt x="972" y="14966"/>
                  </a:cubicBezTo>
                  <a:cubicBezTo>
                    <a:pt x="759" y="14998"/>
                    <a:pt x="812" y="15203"/>
                    <a:pt x="1051" y="15272"/>
                  </a:cubicBezTo>
                  <a:cubicBezTo>
                    <a:pt x="1163" y="15304"/>
                    <a:pt x="1297" y="15296"/>
                    <a:pt x="1372" y="15253"/>
                  </a:cubicBezTo>
                  <a:cubicBezTo>
                    <a:pt x="1558" y="15146"/>
                    <a:pt x="1608" y="15243"/>
                    <a:pt x="1624" y="15739"/>
                  </a:cubicBezTo>
                  <a:cubicBezTo>
                    <a:pt x="1633" y="15982"/>
                    <a:pt x="1663" y="16180"/>
                    <a:pt x="1692" y="16180"/>
                  </a:cubicBezTo>
                  <a:cubicBezTo>
                    <a:pt x="1721" y="16180"/>
                    <a:pt x="1791" y="16290"/>
                    <a:pt x="1850" y="16424"/>
                  </a:cubicBezTo>
                  <a:cubicBezTo>
                    <a:pt x="1935" y="16615"/>
                    <a:pt x="2005" y="16672"/>
                    <a:pt x="2169" y="16689"/>
                  </a:cubicBezTo>
                  <a:lnTo>
                    <a:pt x="2375" y="16711"/>
                  </a:lnTo>
                  <a:lnTo>
                    <a:pt x="2396" y="17290"/>
                  </a:lnTo>
                  <a:lnTo>
                    <a:pt x="2415" y="17869"/>
                  </a:lnTo>
                  <a:lnTo>
                    <a:pt x="2821" y="17890"/>
                  </a:lnTo>
                  <a:lnTo>
                    <a:pt x="3228" y="17913"/>
                  </a:lnTo>
                  <a:lnTo>
                    <a:pt x="3232" y="18300"/>
                  </a:lnTo>
                  <a:lnTo>
                    <a:pt x="3233" y="18688"/>
                  </a:lnTo>
                  <a:lnTo>
                    <a:pt x="3529" y="18705"/>
                  </a:lnTo>
                  <a:cubicBezTo>
                    <a:pt x="3976" y="18731"/>
                    <a:pt x="3992" y="18747"/>
                    <a:pt x="3992" y="19180"/>
                  </a:cubicBezTo>
                  <a:lnTo>
                    <a:pt x="3992" y="19571"/>
                  </a:lnTo>
                  <a:lnTo>
                    <a:pt x="4391" y="19571"/>
                  </a:lnTo>
                  <a:cubicBezTo>
                    <a:pt x="4781" y="19571"/>
                    <a:pt x="4800" y="19579"/>
                    <a:pt x="5149" y="19933"/>
                  </a:cubicBezTo>
                  <a:cubicBezTo>
                    <a:pt x="5346" y="20132"/>
                    <a:pt x="5490" y="20323"/>
                    <a:pt x="5471" y="20355"/>
                  </a:cubicBezTo>
                  <a:cubicBezTo>
                    <a:pt x="5453" y="20387"/>
                    <a:pt x="5653" y="20422"/>
                    <a:pt x="5917" y="20434"/>
                  </a:cubicBezTo>
                  <a:cubicBezTo>
                    <a:pt x="6358" y="20453"/>
                    <a:pt x="6399" y="20468"/>
                    <a:pt x="6419" y="20614"/>
                  </a:cubicBezTo>
                  <a:cubicBezTo>
                    <a:pt x="6433" y="20722"/>
                    <a:pt x="6485" y="20773"/>
                    <a:pt x="6583" y="20775"/>
                  </a:cubicBezTo>
                  <a:cubicBezTo>
                    <a:pt x="7049" y="20784"/>
                    <a:pt x="7908" y="20853"/>
                    <a:pt x="7956" y="20884"/>
                  </a:cubicBezTo>
                  <a:cubicBezTo>
                    <a:pt x="7987" y="20905"/>
                    <a:pt x="8012" y="21001"/>
                    <a:pt x="8012" y="21095"/>
                  </a:cubicBezTo>
                  <a:cubicBezTo>
                    <a:pt x="8012" y="21231"/>
                    <a:pt x="8048" y="21267"/>
                    <a:pt x="8174" y="21267"/>
                  </a:cubicBezTo>
                  <a:cubicBezTo>
                    <a:pt x="8263" y="21267"/>
                    <a:pt x="8353" y="21299"/>
                    <a:pt x="8375" y="21337"/>
                  </a:cubicBezTo>
                  <a:cubicBezTo>
                    <a:pt x="8397" y="21376"/>
                    <a:pt x="8668" y="21408"/>
                    <a:pt x="8975" y="21408"/>
                  </a:cubicBezTo>
                  <a:cubicBezTo>
                    <a:pt x="9411" y="21408"/>
                    <a:pt x="9542" y="21433"/>
                    <a:pt x="9571" y="21515"/>
                  </a:cubicBezTo>
                  <a:cubicBezTo>
                    <a:pt x="9587" y="21561"/>
                    <a:pt x="9800" y="21585"/>
                    <a:pt x="10665" y="21600"/>
                  </a:cubicBezTo>
                  <a:cubicBezTo>
                    <a:pt x="11461" y="21585"/>
                    <a:pt x="11670" y="21561"/>
                    <a:pt x="11705" y="21515"/>
                  </a:cubicBezTo>
                  <a:cubicBezTo>
                    <a:pt x="11751" y="21456"/>
                    <a:pt x="11896" y="21408"/>
                    <a:pt x="12031" y="21408"/>
                  </a:cubicBezTo>
                  <a:cubicBezTo>
                    <a:pt x="12164" y="21408"/>
                    <a:pt x="12305" y="21373"/>
                    <a:pt x="12345" y="21329"/>
                  </a:cubicBezTo>
                  <a:cubicBezTo>
                    <a:pt x="12432" y="21237"/>
                    <a:pt x="13355" y="21218"/>
                    <a:pt x="13491" y="21306"/>
                  </a:cubicBezTo>
                  <a:cubicBezTo>
                    <a:pt x="13564" y="21353"/>
                    <a:pt x="13569" y="21343"/>
                    <a:pt x="13511" y="21263"/>
                  </a:cubicBezTo>
                  <a:cubicBezTo>
                    <a:pt x="13456" y="21188"/>
                    <a:pt x="13456" y="21098"/>
                    <a:pt x="13515" y="20918"/>
                  </a:cubicBezTo>
                  <a:cubicBezTo>
                    <a:pt x="13592" y="20677"/>
                    <a:pt x="13600" y="20673"/>
                    <a:pt x="13985" y="20669"/>
                  </a:cubicBezTo>
                  <a:cubicBezTo>
                    <a:pt x="14367" y="20666"/>
                    <a:pt x="14375" y="20672"/>
                    <a:pt x="14396" y="20868"/>
                  </a:cubicBezTo>
                  <a:cubicBezTo>
                    <a:pt x="14416" y="21052"/>
                    <a:pt x="14424" y="21057"/>
                    <a:pt x="14504" y="20940"/>
                  </a:cubicBezTo>
                  <a:cubicBezTo>
                    <a:pt x="14574" y="20838"/>
                    <a:pt x="14611" y="20829"/>
                    <a:pt x="14689" y="20899"/>
                  </a:cubicBezTo>
                  <a:cubicBezTo>
                    <a:pt x="14767" y="20968"/>
                    <a:pt x="14803" y="20964"/>
                    <a:pt x="14869" y="20878"/>
                  </a:cubicBezTo>
                  <a:cubicBezTo>
                    <a:pt x="14914" y="20820"/>
                    <a:pt x="14931" y="20773"/>
                    <a:pt x="14907" y="20773"/>
                  </a:cubicBezTo>
                  <a:cubicBezTo>
                    <a:pt x="14884" y="20773"/>
                    <a:pt x="14897" y="20709"/>
                    <a:pt x="14936" y="20630"/>
                  </a:cubicBezTo>
                  <a:cubicBezTo>
                    <a:pt x="14976" y="20551"/>
                    <a:pt x="15037" y="20506"/>
                    <a:pt x="15071" y="20529"/>
                  </a:cubicBezTo>
                  <a:cubicBezTo>
                    <a:pt x="15106" y="20552"/>
                    <a:pt x="15133" y="20490"/>
                    <a:pt x="15133" y="20392"/>
                  </a:cubicBezTo>
                  <a:cubicBezTo>
                    <a:pt x="15133" y="20260"/>
                    <a:pt x="15191" y="20185"/>
                    <a:pt x="15361" y="20099"/>
                  </a:cubicBezTo>
                  <a:cubicBezTo>
                    <a:pt x="15523" y="20016"/>
                    <a:pt x="15593" y="19929"/>
                    <a:pt x="15608" y="19795"/>
                  </a:cubicBezTo>
                  <a:cubicBezTo>
                    <a:pt x="15627" y="19614"/>
                    <a:pt x="15648" y="19605"/>
                    <a:pt x="16148" y="19557"/>
                  </a:cubicBezTo>
                  <a:cubicBezTo>
                    <a:pt x="16434" y="19529"/>
                    <a:pt x="16685" y="19488"/>
                    <a:pt x="16706" y="19466"/>
                  </a:cubicBezTo>
                  <a:cubicBezTo>
                    <a:pt x="16726" y="19443"/>
                    <a:pt x="16759" y="19274"/>
                    <a:pt x="16779" y="19092"/>
                  </a:cubicBezTo>
                  <a:cubicBezTo>
                    <a:pt x="16811" y="18792"/>
                    <a:pt x="16833" y="18758"/>
                    <a:pt x="16997" y="18738"/>
                  </a:cubicBezTo>
                  <a:cubicBezTo>
                    <a:pt x="17112" y="18724"/>
                    <a:pt x="17191" y="18752"/>
                    <a:pt x="17215" y="18819"/>
                  </a:cubicBezTo>
                  <a:cubicBezTo>
                    <a:pt x="17246" y="18906"/>
                    <a:pt x="17275" y="18901"/>
                    <a:pt x="17385" y="18783"/>
                  </a:cubicBezTo>
                  <a:cubicBezTo>
                    <a:pt x="17478" y="18684"/>
                    <a:pt x="17511" y="18566"/>
                    <a:pt x="17498" y="18380"/>
                  </a:cubicBezTo>
                  <a:cubicBezTo>
                    <a:pt x="17489" y="18236"/>
                    <a:pt x="17501" y="18084"/>
                    <a:pt x="17525" y="18041"/>
                  </a:cubicBezTo>
                  <a:cubicBezTo>
                    <a:pt x="17550" y="17998"/>
                    <a:pt x="17735" y="17942"/>
                    <a:pt x="17934" y="17915"/>
                  </a:cubicBezTo>
                  <a:cubicBezTo>
                    <a:pt x="18205" y="17879"/>
                    <a:pt x="18299" y="17838"/>
                    <a:pt x="18299" y="17754"/>
                  </a:cubicBezTo>
                  <a:cubicBezTo>
                    <a:pt x="18299" y="17597"/>
                    <a:pt x="18883" y="17009"/>
                    <a:pt x="18994" y="17055"/>
                  </a:cubicBezTo>
                  <a:cubicBezTo>
                    <a:pt x="19064" y="17083"/>
                    <a:pt x="19089" y="16978"/>
                    <a:pt x="19104" y="16583"/>
                  </a:cubicBezTo>
                  <a:lnTo>
                    <a:pt x="19121" y="16074"/>
                  </a:lnTo>
                  <a:lnTo>
                    <a:pt x="19337" y="16097"/>
                  </a:lnTo>
                  <a:cubicBezTo>
                    <a:pt x="19577" y="16122"/>
                    <a:pt x="19601" y="16075"/>
                    <a:pt x="19443" y="15888"/>
                  </a:cubicBezTo>
                  <a:cubicBezTo>
                    <a:pt x="19342" y="15768"/>
                    <a:pt x="19351" y="15741"/>
                    <a:pt x="19607" y="15466"/>
                  </a:cubicBezTo>
                  <a:cubicBezTo>
                    <a:pt x="19841" y="15215"/>
                    <a:pt x="19881" y="15134"/>
                    <a:pt x="19881" y="14875"/>
                  </a:cubicBezTo>
                  <a:cubicBezTo>
                    <a:pt x="19881" y="14683"/>
                    <a:pt x="19919" y="14539"/>
                    <a:pt x="19987" y="14478"/>
                  </a:cubicBezTo>
                  <a:cubicBezTo>
                    <a:pt x="20078" y="14398"/>
                    <a:pt x="20088" y="14288"/>
                    <a:pt x="20053" y="13791"/>
                  </a:cubicBezTo>
                  <a:cubicBezTo>
                    <a:pt x="20014" y="13248"/>
                    <a:pt x="20019" y="13199"/>
                    <a:pt x="20136" y="13167"/>
                  </a:cubicBezTo>
                  <a:cubicBezTo>
                    <a:pt x="20239" y="13138"/>
                    <a:pt x="20263" y="13065"/>
                    <a:pt x="20265" y="12778"/>
                  </a:cubicBezTo>
                  <a:cubicBezTo>
                    <a:pt x="20266" y="12584"/>
                    <a:pt x="20296" y="12389"/>
                    <a:pt x="20331" y="12344"/>
                  </a:cubicBezTo>
                  <a:cubicBezTo>
                    <a:pt x="20365" y="12298"/>
                    <a:pt x="20405" y="12180"/>
                    <a:pt x="20417" y="12083"/>
                  </a:cubicBezTo>
                  <a:cubicBezTo>
                    <a:pt x="20432" y="11970"/>
                    <a:pt x="20489" y="11900"/>
                    <a:pt x="20576" y="11887"/>
                  </a:cubicBezTo>
                  <a:cubicBezTo>
                    <a:pt x="20705" y="11867"/>
                    <a:pt x="20710" y="11827"/>
                    <a:pt x="20691" y="10840"/>
                  </a:cubicBezTo>
                  <a:cubicBezTo>
                    <a:pt x="20669" y="9625"/>
                    <a:pt x="20703" y="9504"/>
                    <a:pt x="21058" y="9564"/>
                  </a:cubicBezTo>
                  <a:cubicBezTo>
                    <a:pt x="21190" y="9587"/>
                    <a:pt x="21341" y="9578"/>
                    <a:pt x="21396" y="9542"/>
                  </a:cubicBezTo>
                  <a:cubicBezTo>
                    <a:pt x="21480" y="9485"/>
                    <a:pt x="21478" y="9462"/>
                    <a:pt x="21369" y="9376"/>
                  </a:cubicBezTo>
                  <a:cubicBezTo>
                    <a:pt x="21245" y="9279"/>
                    <a:pt x="21245" y="9275"/>
                    <a:pt x="21390" y="9192"/>
                  </a:cubicBezTo>
                  <a:cubicBezTo>
                    <a:pt x="21537" y="9108"/>
                    <a:pt x="21538" y="9100"/>
                    <a:pt x="21500" y="7862"/>
                  </a:cubicBezTo>
                  <a:cubicBezTo>
                    <a:pt x="21479" y="7178"/>
                    <a:pt x="21449" y="6605"/>
                    <a:pt x="21434" y="6589"/>
                  </a:cubicBezTo>
                  <a:cubicBezTo>
                    <a:pt x="21419" y="6572"/>
                    <a:pt x="21424" y="6512"/>
                    <a:pt x="21444" y="6456"/>
                  </a:cubicBezTo>
                  <a:cubicBezTo>
                    <a:pt x="21466" y="6394"/>
                    <a:pt x="21443" y="6363"/>
                    <a:pt x="21388" y="6376"/>
                  </a:cubicBezTo>
                  <a:cubicBezTo>
                    <a:pt x="21314" y="6392"/>
                    <a:pt x="21294" y="6171"/>
                    <a:pt x="21280" y="5207"/>
                  </a:cubicBezTo>
                  <a:cubicBezTo>
                    <a:pt x="21262" y="4064"/>
                    <a:pt x="21267" y="4017"/>
                    <a:pt x="21396" y="3981"/>
                  </a:cubicBezTo>
                  <a:cubicBezTo>
                    <a:pt x="21559" y="3935"/>
                    <a:pt x="21574" y="3805"/>
                    <a:pt x="21413" y="3834"/>
                  </a:cubicBezTo>
                  <a:cubicBezTo>
                    <a:pt x="21309" y="3853"/>
                    <a:pt x="21297" y="3764"/>
                    <a:pt x="21280" y="2939"/>
                  </a:cubicBezTo>
                  <a:cubicBezTo>
                    <a:pt x="21259" y="1903"/>
                    <a:pt x="21286" y="1727"/>
                    <a:pt x="21438" y="1946"/>
                  </a:cubicBezTo>
                  <a:cubicBezTo>
                    <a:pt x="21531" y="2080"/>
                    <a:pt x="21535" y="2077"/>
                    <a:pt x="21506" y="1876"/>
                  </a:cubicBezTo>
                  <a:cubicBezTo>
                    <a:pt x="21488" y="1759"/>
                    <a:pt x="21472" y="1596"/>
                    <a:pt x="21469" y="1514"/>
                  </a:cubicBezTo>
                  <a:cubicBezTo>
                    <a:pt x="21465" y="1398"/>
                    <a:pt x="21394" y="1341"/>
                    <a:pt x="21162" y="1272"/>
                  </a:cubicBezTo>
                  <a:cubicBezTo>
                    <a:pt x="20937" y="1204"/>
                    <a:pt x="20845" y="1203"/>
                    <a:pt x="20788" y="1264"/>
                  </a:cubicBezTo>
                  <a:cubicBezTo>
                    <a:pt x="20689" y="1369"/>
                    <a:pt x="16743" y="1379"/>
                    <a:pt x="16682" y="1274"/>
                  </a:cubicBezTo>
                  <a:cubicBezTo>
                    <a:pt x="16629" y="1182"/>
                    <a:pt x="16010" y="1182"/>
                    <a:pt x="15957" y="1274"/>
                  </a:cubicBezTo>
                  <a:cubicBezTo>
                    <a:pt x="15903" y="1368"/>
                    <a:pt x="15153" y="1366"/>
                    <a:pt x="15098" y="1272"/>
                  </a:cubicBezTo>
                  <a:cubicBezTo>
                    <a:pt x="15075" y="1231"/>
                    <a:pt x="15102" y="1122"/>
                    <a:pt x="15158" y="1030"/>
                  </a:cubicBezTo>
                  <a:cubicBezTo>
                    <a:pt x="15257" y="869"/>
                    <a:pt x="15253" y="860"/>
                    <a:pt x="15066" y="790"/>
                  </a:cubicBezTo>
                  <a:cubicBezTo>
                    <a:pt x="14929" y="739"/>
                    <a:pt x="14884" y="683"/>
                    <a:pt x="14911" y="606"/>
                  </a:cubicBezTo>
                  <a:cubicBezTo>
                    <a:pt x="14941" y="522"/>
                    <a:pt x="14903" y="498"/>
                    <a:pt x="14757" y="498"/>
                  </a:cubicBezTo>
                  <a:cubicBezTo>
                    <a:pt x="14516" y="498"/>
                    <a:pt x="14408" y="383"/>
                    <a:pt x="14408" y="130"/>
                  </a:cubicBezTo>
                  <a:lnTo>
                    <a:pt x="14408" y="0"/>
                  </a:lnTo>
                  <a:lnTo>
                    <a:pt x="8022" y="0"/>
                  </a:lnTo>
                  <a:close/>
                  <a:moveTo>
                    <a:pt x="14062" y="738"/>
                  </a:moveTo>
                  <a:cubicBezTo>
                    <a:pt x="14081" y="743"/>
                    <a:pt x="14098" y="755"/>
                    <a:pt x="14109" y="773"/>
                  </a:cubicBezTo>
                  <a:cubicBezTo>
                    <a:pt x="14130" y="810"/>
                    <a:pt x="14120" y="860"/>
                    <a:pt x="14086" y="883"/>
                  </a:cubicBezTo>
                  <a:cubicBezTo>
                    <a:pt x="14051" y="906"/>
                    <a:pt x="14005" y="893"/>
                    <a:pt x="13983" y="856"/>
                  </a:cubicBezTo>
                  <a:cubicBezTo>
                    <a:pt x="13962" y="819"/>
                    <a:pt x="13972" y="771"/>
                    <a:pt x="14006" y="749"/>
                  </a:cubicBezTo>
                  <a:cubicBezTo>
                    <a:pt x="14024" y="737"/>
                    <a:pt x="14044" y="734"/>
                    <a:pt x="14062" y="738"/>
                  </a:cubicBezTo>
                  <a:close/>
                  <a:moveTo>
                    <a:pt x="13931" y="809"/>
                  </a:moveTo>
                  <a:cubicBezTo>
                    <a:pt x="13950" y="813"/>
                    <a:pt x="13965" y="825"/>
                    <a:pt x="13976" y="844"/>
                  </a:cubicBezTo>
                  <a:cubicBezTo>
                    <a:pt x="13997" y="881"/>
                    <a:pt x="13987" y="931"/>
                    <a:pt x="13952" y="953"/>
                  </a:cubicBezTo>
                  <a:cubicBezTo>
                    <a:pt x="13918" y="976"/>
                    <a:pt x="13871" y="965"/>
                    <a:pt x="13850" y="929"/>
                  </a:cubicBezTo>
                  <a:cubicBezTo>
                    <a:pt x="13829" y="892"/>
                    <a:pt x="13841" y="842"/>
                    <a:pt x="13875" y="819"/>
                  </a:cubicBezTo>
                  <a:cubicBezTo>
                    <a:pt x="13892" y="808"/>
                    <a:pt x="13913" y="804"/>
                    <a:pt x="13931" y="809"/>
                  </a:cubicBezTo>
                  <a:close/>
                  <a:moveTo>
                    <a:pt x="14788" y="879"/>
                  </a:moveTo>
                  <a:cubicBezTo>
                    <a:pt x="14806" y="884"/>
                    <a:pt x="14822" y="896"/>
                    <a:pt x="14832" y="914"/>
                  </a:cubicBezTo>
                  <a:cubicBezTo>
                    <a:pt x="14853" y="951"/>
                    <a:pt x="14843" y="1001"/>
                    <a:pt x="14809" y="1024"/>
                  </a:cubicBezTo>
                  <a:cubicBezTo>
                    <a:pt x="14775" y="1046"/>
                    <a:pt x="14730" y="1036"/>
                    <a:pt x="14709" y="999"/>
                  </a:cubicBezTo>
                  <a:cubicBezTo>
                    <a:pt x="14687" y="962"/>
                    <a:pt x="14698" y="912"/>
                    <a:pt x="14732" y="889"/>
                  </a:cubicBezTo>
                  <a:cubicBezTo>
                    <a:pt x="14749" y="878"/>
                    <a:pt x="14770" y="874"/>
                    <a:pt x="14788" y="879"/>
                  </a:cubicBezTo>
                  <a:close/>
                  <a:moveTo>
                    <a:pt x="2030" y="4243"/>
                  </a:moveTo>
                  <a:cubicBezTo>
                    <a:pt x="1882" y="4242"/>
                    <a:pt x="1815" y="4274"/>
                    <a:pt x="1815" y="4347"/>
                  </a:cubicBezTo>
                  <a:cubicBezTo>
                    <a:pt x="1815" y="4482"/>
                    <a:pt x="1952" y="4485"/>
                    <a:pt x="2116" y="4351"/>
                  </a:cubicBezTo>
                  <a:cubicBezTo>
                    <a:pt x="2237" y="4253"/>
                    <a:pt x="2232" y="4246"/>
                    <a:pt x="2030" y="4243"/>
                  </a:cubicBezTo>
                  <a:close/>
                  <a:moveTo>
                    <a:pt x="21480" y="5964"/>
                  </a:moveTo>
                  <a:cubicBezTo>
                    <a:pt x="21474" y="5971"/>
                    <a:pt x="21470" y="5995"/>
                    <a:pt x="21469" y="6036"/>
                  </a:cubicBezTo>
                  <a:cubicBezTo>
                    <a:pt x="21466" y="6111"/>
                    <a:pt x="21480" y="6153"/>
                    <a:pt x="21502" y="6129"/>
                  </a:cubicBezTo>
                  <a:cubicBezTo>
                    <a:pt x="21524" y="6106"/>
                    <a:pt x="21527" y="6046"/>
                    <a:pt x="21507" y="5995"/>
                  </a:cubicBezTo>
                  <a:cubicBezTo>
                    <a:pt x="21497" y="5967"/>
                    <a:pt x="21487" y="5957"/>
                    <a:pt x="21480" y="5964"/>
                  </a:cubicBezTo>
                  <a:close/>
                  <a:moveTo>
                    <a:pt x="100" y="8913"/>
                  </a:moveTo>
                  <a:cubicBezTo>
                    <a:pt x="70" y="8913"/>
                    <a:pt x="42" y="8920"/>
                    <a:pt x="19" y="8930"/>
                  </a:cubicBezTo>
                  <a:cubicBezTo>
                    <a:pt x="-26" y="8949"/>
                    <a:pt x="10" y="8965"/>
                    <a:pt x="100" y="8965"/>
                  </a:cubicBezTo>
                  <a:cubicBezTo>
                    <a:pt x="191" y="8965"/>
                    <a:pt x="229" y="8949"/>
                    <a:pt x="183" y="8930"/>
                  </a:cubicBezTo>
                  <a:cubicBezTo>
                    <a:pt x="161" y="8920"/>
                    <a:pt x="130" y="8913"/>
                    <a:pt x="100" y="8913"/>
                  </a:cubicBezTo>
                  <a:close/>
                  <a:moveTo>
                    <a:pt x="20641" y="12577"/>
                  </a:moveTo>
                  <a:cubicBezTo>
                    <a:pt x="20625" y="12577"/>
                    <a:pt x="20594" y="12611"/>
                    <a:pt x="20572" y="12650"/>
                  </a:cubicBezTo>
                  <a:cubicBezTo>
                    <a:pt x="20549" y="12689"/>
                    <a:pt x="20562" y="12720"/>
                    <a:pt x="20601" y="12720"/>
                  </a:cubicBezTo>
                  <a:cubicBezTo>
                    <a:pt x="20639" y="12720"/>
                    <a:pt x="20672" y="12689"/>
                    <a:pt x="20672" y="12650"/>
                  </a:cubicBezTo>
                  <a:cubicBezTo>
                    <a:pt x="20672" y="12611"/>
                    <a:pt x="20657" y="12577"/>
                    <a:pt x="20641" y="12577"/>
                  </a:cubicBezTo>
                  <a:close/>
                  <a:moveTo>
                    <a:pt x="20412" y="13425"/>
                  </a:moveTo>
                  <a:cubicBezTo>
                    <a:pt x="20378" y="13425"/>
                    <a:pt x="20332" y="13457"/>
                    <a:pt x="20309" y="13496"/>
                  </a:cubicBezTo>
                  <a:cubicBezTo>
                    <a:pt x="20287" y="13534"/>
                    <a:pt x="20315" y="13566"/>
                    <a:pt x="20371" y="13566"/>
                  </a:cubicBezTo>
                  <a:cubicBezTo>
                    <a:pt x="20428" y="13566"/>
                    <a:pt x="20473" y="13534"/>
                    <a:pt x="20473" y="13496"/>
                  </a:cubicBezTo>
                  <a:cubicBezTo>
                    <a:pt x="20473" y="13457"/>
                    <a:pt x="20446" y="13425"/>
                    <a:pt x="20412" y="13425"/>
                  </a:cubicBezTo>
                  <a:close/>
                  <a:moveTo>
                    <a:pt x="1405" y="14302"/>
                  </a:moveTo>
                  <a:cubicBezTo>
                    <a:pt x="1423" y="14307"/>
                    <a:pt x="1438" y="14319"/>
                    <a:pt x="1449" y="14337"/>
                  </a:cubicBezTo>
                  <a:cubicBezTo>
                    <a:pt x="1470" y="14374"/>
                    <a:pt x="1460" y="14424"/>
                    <a:pt x="1426" y="14447"/>
                  </a:cubicBezTo>
                  <a:cubicBezTo>
                    <a:pt x="1391" y="14470"/>
                    <a:pt x="1347" y="14459"/>
                    <a:pt x="1325" y="14422"/>
                  </a:cubicBezTo>
                  <a:cubicBezTo>
                    <a:pt x="1304" y="14385"/>
                    <a:pt x="1314" y="14335"/>
                    <a:pt x="1349" y="14312"/>
                  </a:cubicBezTo>
                  <a:cubicBezTo>
                    <a:pt x="1366" y="14301"/>
                    <a:pt x="1386" y="14297"/>
                    <a:pt x="1405" y="14302"/>
                  </a:cubicBezTo>
                  <a:close/>
                  <a:moveTo>
                    <a:pt x="18017" y="17129"/>
                  </a:moveTo>
                  <a:cubicBezTo>
                    <a:pt x="18036" y="17134"/>
                    <a:pt x="18053" y="17146"/>
                    <a:pt x="18064" y="17164"/>
                  </a:cubicBezTo>
                  <a:cubicBezTo>
                    <a:pt x="18085" y="17201"/>
                    <a:pt x="18073" y="17251"/>
                    <a:pt x="18039" y="17274"/>
                  </a:cubicBezTo>
                  <a:cubicBezTo>
                    <a:pt x="18004" y="17297"/>
                    <a:pt x="17961" y="17284"/>
                    <a:pt x="17940" y="17247"/>
                  </a:cubicBezTo>
                  <a:cubicBezTo>
                    <a:pt x="17919" y="17210"/>
                    <a:pt x="17929" y="17162"/>
                    <a:pt x="17963" y="17139"/>
                  </a:cubicBezTo>
                  <a:cubicBezTo>
                    <a:pt x="17981" y="17128"/>
                    <a:pt x="17999" y="17124"/>
                    <a:pt x="18017" y="17129"/>
                  </a:cubicBezTo>
                  <a:close/>
                  <a:moveTo>
                    <a:pt x="18760" y="17816"/>
                  </a:moveTo>
                  <a:cubicBezTo>
                    <a:pt x="18730" y="17816"/>
                    <a:pt x="18700" y="17820"/>
                    <a:pt x="18677" y="17830"/>
                  </a:cubicBezTo>
                  <a:cubicBezTo>
                    <a:pt x="18632" y="17850"/>
                    <a:pt x="18670" y="17865"/>
                    <a:pt x="18760" y="17865"/>
                  </a:cubicBezTo>
                  <a:cubicBezTo>
                    <a:pt x="18851" y="17865"/>
                    <a:pt x="18887" y="17850"/>
                    <a:pt x="18841" y="17830"/>
                  </a:cubicBezTo>
                  <a:cubicBezTo>
                    <a:pt x="18819" y="17820"/>
                    <a:pt x="18790" y="17816"/>
                    <a:pt x="18760" y="17816"/>
                  </a:cubicBezTo>
                  <a:close/>
                  <a:moveTo>
                    <a:pt x="4898" y="19176"/>
                  </a:moveTo>
                  <a:cubicBezTo>
                    <a:pt x="4917" y="19181"/>
                    <a:pt x="4934" y="19193"/>
                    <a:pt x="4945" y="19211"/>
                  </a:cubicBezTo>
                  <a:cubicBezTo>
                    <a:pt x="4966" y="19248"/>
                    <a:pt x="4954" y="19298"/>
                    <a:pt x="4920" y="19321"/>
                  </a:cubicBezTo>
                  <a:cubicBezTo>
                    <a:pt x="4885" y="19344"/>
                    <a:pt x="4841" y="19333"/>
                    <a:pt x="4819" y="19296"/>
                  </a:cubicBezTo>
                  <a:cubicBezTo>
                    <a:pt x="4798" y="19259"/>
                    <a:pt x="4808" y="19209"/>
                    <a:pt x="4842" y="19187"/>
                  </a:cubicBezTo>
                  <a:cubicBezTo>
                    <a:pt x="4860" y="19175"/>
                    <a:pt x="4880" y="19172"/>
                    <a:pt x="4898" y="19176"/>
                  </a:cubicBezTo>
                  <a:close/>
                </a:path>
              </a:pathLst>
            </a:custGeom>
            <a:ln w="12700" cap="flat">
              <a:noFill/>
              <a:miter lim="400000"/>
            </a:ln>
            <a:effectLst/>
          </p:spPr>
        </p:pic>
        <p:grpSp>
          <p:nvGrpSpPr>
            <p:cNvPr id="246" name="Group 246"/>
            <p:cNvGrpSpPr/>
            <p:nvPr/>
          </p:nvGrpSpPr>
          <p:grpSpPr>
            <a:xfrm>
              <a:off x="358654" y="3966694"/>
              <a:ext cx="4832675" cy="802497"/>
              <a:chOff x="-680368" y="-35393"/>
              <a:chExt cx="4832674" cy="802496"/>
            </a:xfrm>
          </p:grpSpPr>
          <p:sp>
            <p:nvSpPr>
              <p:cNvPr id="245" name="Shape 245"/>
              <p:cNvSpPr/>
              <p:nvPr/>
            </p:nvSpPr>
            <p:spPr>
              <a:xfrm>
                <a:off x="-661316" y="-35393"/>
                <a:ext cx="4813622" cy="802496"/>
              </a:xfrm>
              <a:prstGeom prst="rect">
                <a:avLst/>
              </a:prstGeom>
              <a:noFill/>
              <a:ln>
                <a:noFill/>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000"/>
                </a:lvl1pPr>
              </a:lstStyle>
              <a:p>
                <a:r>
                  <a:rPr dirty="0"/>
                  <a:t>Horizontal resolution</a:t>
                </a:r>
              </a:p>
            </p:txBody>
          </p:sp>
          <p:pic>
            <p:nvPicPr>
              <p:cNvPr id="244" name="Picture 243"/>
              <p:cNvPicPr>
                <a:picLocks/>
              </p:cNvPicPr>
              <p:nvPr/>
            </p:nvPicPr>
            <p:blipFill>
              <a:blip r:embed="rId4">
                <a:extLst/>
              </a:blip>
              <a:stretch>
                <a:fillRect/>
              </a:stretch>
            </p:blipFill>
            <p:spPr>
              <a:xfrm>
                <a:off x="-680368" y="122784"/>
                <a:ext cx="4832674" cy="622301"/>
              </a:xfrm>
              <a:prstGeom prst="rect">
                <a:avLst/>
              </a:prstGeom>
              <a:effectLst/>
            </p:spPr>
          </p:pic>
        </p:grpSp>
      </p:grpSp>
      <p:grpSp>
        <p:nvGrpSpPr>
          <p:cNvPr id="254" name="Group 254"/>
          <p:cNvGrpSpPr/>
          <p:nvPr/>
        </p:nvGrpSpPr>
        <p:grpSpPr>
          <a:xfrm>
            <a:off x="5652120" y="1052736"/>
            <a:ext cx="3344690" cy="4600959"/>
            <a:chOff x="-19052" y="0"/>
            <a:chExt cx="4756891" cy="6543583"/>
          </a:xfrm>
        </p:grpSpPr>
        <p:grpSp>
          <p:nvGrpSpPr>
            <p:cNvPr id="252" name="Group 252"/>
            <p:cNvGrpSpPr/>
            <p:nvPr/>
          </p:nvGrpSpPr>
          <p:grpSpPr>
            <a:xfrm>
              <a:off x="-19052" y="0"/>
              <a:ext cx="4336194" cy="6543583"/>
              <a:chOff x="-19052" y="0"/>
              <a:chExt cx="4336193" cy="6543582"/>
            </a:xfrm>
          </p:grpSpPr>
          <p:grpSp>
            <p:nvGrpSpPr>
              <p:cNvPr id="250" name="Group 250"/>
              <p:cNvGrpSpPr/>
              <p:nvPr/>
            </p:nvGrpSpPr>
            <p:grpSpPr>
              <a:xfrm>
                <a:off x="-19052" y="5741085"/>
                <a:ext cx="4336193" cy="802497"/>
                <a:chOff x="-2" y="-90098"/>
                <a:chExt cx="4336192" cy="802496"/>
              </a:xfrm>
            </p:grpSpPr>
            <p:sp>
              <p:nvSpPr>
                <p:cNvPr id="249" name="Shape 249"/>
                <p:cNvSpPr/>
                <p:nvPr/>
              </p:nvSpPr>
              <p:spPr>
                <a:xfrm>
                  <a:off x="19051" y="-90098"/>
                  <a:ext cx="4192323" cy="802496"/>
                </a:xfrm>
                <a:prstGeom prst="rect">
                  <a:avLst/>
                </a:prstGeom>
                <a:noFill/>
                <a:ln>
                  <a:noFill/>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3000"/>
                  </a:lvl1pPr>
                </a:lstStyle>
                <a:p>
                  <a:r>
                    <a:t>Vertical resolution</a:t>
                  </a:r>
                </a:p>
              </p:txBody>
            </p:sp>
            <p:pic>
              <p:nvPicPr>
                <p:cNvPr id="248" name="Picture 247"/>
                <p:cNvPicPr>
                  <a:picLocks/>
                </p:cNvPicPr>
                <p:nvPr/>
              </p:nvPicPr>
              <p:blipFill>
                <a:blip r:embed="rId5">
                  <a:extLst/>
                </a:blip>
                <a:stretch>
                  <a:fillRect/>
                </a:stretch>
              </p:blipFill>
              <p:spPr>
                <a:xfrm>
                  <a:off x="-2" y="0"/>
                  <a:ext cx="4336192" cy="622301"/>
                </a:xfrm>
                <a:prstGeom prst="rect">
                  <a:avLst/>
                </a:prstGeom>
                <a:effectLst/>
              </p:spPr>
            </p:pic>
          </p:grpSp>
          <p:pic>
            <p:nvPicPr>
              <p:cNvPr id="251" name="image7.png" descr="LEV85_3up.png"/>
              <p:cNvPicPr>
                <a:picLocks noChangeAspect="1"/>
              </p:cNvPicPr>
              <p:nvPr/>
            </p:nvPicPr>
            <p:blipFill>
              <a:blip r:embed="rId6">
                <a:extLst/>
              </a:blip>
              <a:srcRect l="70580"/>
              <a:stretch>
                <a:fillRect/>
              </a:stretch>
            </p:blipFill>
            <p:spPr>
              <a:xfrm>
                <a:off x="76579" y="0"/>
                <a:ext cx="2503731" cy="5453068"/>
              </a:xfrm>
              <a:prstGeom prst="rect">
                <a:avLst/>
              </a:prstGeom>
              <a:ln w="12700" cap="flat">
                <a:noFill/>
                <a:miter lim="400000"/>
              </a:ln>
              <a:effectLst/>
            </p:spPr>
          </p:pic>
        </p:grpSp>
        <p:sp>
          <p:nvSpPr>
            <p:cNvPr id="253" name="Shape 253"/>
            <p:cNvSpPr/>
            <p:nvPr/>
          </p:nvSpPr>
          <p:spPr>
            <a:xfrm>
              <a:off x="2718186" y="4980193"/>
              <a:ext cx="2019653" cy="5836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50800" tIns="50800" rIns="50800" bIns="50800" numCol="1" anchor="ctr">
              <a:spAutoFit/>
            </a:bodyPr>
            <a:lstStyle>
              <a:lvl1pPr>
                <a:defRPr sz="2000"/>
              </a:lvl1pPr>
            </a:lstStyle>
            <a:p>
              <a:r>
                <a:t>Land surface</a:t>
              </a:r>
            </a:p>
          </p:txBody>
        </p:sp>
      </p:grpSp>
      <p:sp>
        <p:nvSpPr>
          <p:cNvPr id="2" name="Rectangle 1"/>
          <p:cNvSpPr/>
          <p:nvPr/>
        </p:nvSpPr>
        <p:spPr>
          <a:xfrm>
            <a:off x="197781" y="741111"/>
            <a:ext cx="5166307" cy="2039817"/>
          </a:xfrm>
          <a:prstGeom prst="rect">
            <a:avLst/>
          </a:prstGeom>
          <a:no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33734151"/>
      </p:ext>
    </p:extLst>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Shape 257"/>
          <p:cNvSpPr>
            <a:spLocks noGrp="1"/>
          </p:cNvSpPr>
          <p:nvPr>
            <p:ph type="title" idx="4294967295"/>
          </p:nvPr>
        </p:nvSpPr>
        <p:spPr>
          <a:xfrm>
            <a:off x="0" y="188640"/>
            <a:ext cx="8429625" cy="646113"/>
          </a:xfrm>
          <a:prstGeom prst="rect">
            <a:avLst/>
          </a:prstGeom>
        </p:spPr>
        <p:txBody>
          <a:bodyPr>
            <a:normAutofit/>
          </a:bodyPr>
          <a:lstStyle>
            <a:lvl1pPr>
              <a:defRPr sz="4800"/>
            </a:lvl1pPr>
          </a:lstStyle>
          <a:p>
            <a:r>
              <a:rPr sz="3200" b="1" dirty="0">
                <a:latin typeface="Arial Rounded MT Bold" panose="020F0704030504030204" pitchFamily="34" charset="0"/>
              </a:rPr>
              <a:t>Global Models</a:t>
            </a:r>
          </a:p>
        </p:txBody>
      </p:sp>
      <p:graphicFrame>
        <p:nvGraphicFramePr>
          <p:cNvPr id="259" name="Table 259"/>
          <p:cNvGraphicFramePr/>
          <p:nvPr>
            <p:extLst>
              <p:ext uri="{D42A27DB-BD31-4B8C-83A1-F6EECF244321}">
                <p14:modId xmlns:p14="http://schemas.microsoft.com/office/powerpoint/2010/main" val="1354529855"/>
              </p:ext>
            </p:extLst>
          </p:nvPr>
        </p:nvGraphicFramePr>
        <p:xfrm>
          <a:off x="467544" y="908720"/>
          <a:ext cx="8279989" cy="1489754"/>
        </p:xfrm>
        <a:graphic>
          <a:graphicData uri="http://schemas.openxmlformats.org/drawingml/2006/table">
            <a:tbl>
              <a:tblPr firstRow="1"/>
              <a:tblGrid>
                <a:gridCol w="950768">
                  <a:extLst>
                    <a:ext uri="{9D8B030D-6E8A-4147-A177-3AD203B41FA5}">
                      <a16:colId xmlns:a16="http://schemas.microsoft.com/office/drawing/2014/main" val="20000"/>
                    </a:ext>
                  </a:extLst>
                </a:gridCol>
                <a:gridCol w="1000222">
                  <a:extLst>
                    <a:ext uri="{9D8B030D-6E8A-4147-A177-3AD203B41FA5}">
                      <a16:colId xmlns:a16="http://schemas.microsoft.com/office/drawing/2014/main" val="20001"/>
                    </a:ext>
                  </a:extLst>
                </a:gridCol>
                <a:gridCol w="1051229">
                  <a:extLst>
                    <a:ext uri="{9D8B030D-6E8A-4147-A177-3AD203B41FA5}">
                      <a16:colId xmlns:a16="http://schemas.microsoft.com/office/drawing/2014/main" val="20002"/>
                    </a:ext>
                  </a:extLst>
                </a:gridCol>
                <a:gridCol w="1051229">
                  <a:extLst>
                    <a:ext uri="{9D8B030D-6E8A-4147-A177-3AD203B41FA5}">
                      <a16:colId xmlns:a16="http://schemas.microsoft.com/office/drawing/2014/main" val="20003"/>
                    </a:ext>
                  </a:extLst>
                </a:gridCol>
                <a:gridCol w="1000125">
                  <a:extLst>
                    <a:ext uri="{9D8B030D-6E8A-4147-A177-3AD203B41FA5}">
                      <a16:colId xmlns:a16="http://schemas.microsoft.com/office/drawing/2014/main" val="20004"/>
                    </a:ext>
                  </a:extLst>
                </a:gridCol>
                <a:gridCol w="1123958">
                  <a:extLst>
                    <a:ext uri="{9D8B030D-6E8A-4147-A177-3AD203B41FA5}">
                      <a16:colId xmlns:a16="http://schemas.microsoft.com/office/drawing/2014/main" val="20005"/>
                    </a:ext>
                  </a:extLst>
                </a:gridCol>
                <a:gridCol w="1051229">
                  <a:extLst>
                    <a:ext uri="{9D8B030D-6E8A-4147-A177-3AD203B41FA5}">
                      <a16:colId xmlns:a16="http://schemas.microsoft.com/office/drawing/2014/main" val="20006"/>
                    </a:ext>
                  </a:extLst>
                </a:gridCol>
                <a:gridCol w="1051229">
                  <a:extLst>
                    <a:ext uri="{9D8B030D-6E8A-4147-A177-3AD203B41FA5}">
                      <a16:colId xmlns:a16="http://schemas.microsoft.com/office/drawing/2014/main" val="20007"/>
                    </a:ext>
                  </a:extLst>
                </a:gridCol>
              </a:tblGrid>
              <a:tr h="566755">
                <a:tc>
                  <a:txBody>
                    <a:bodyPr/>
                    <a:lstStyle/>
                    <a:p>
                      <a:pPr defTabSz="914400">
                        <a:defRPr>
                          <a:solidFill>
                            <a:srgbClr val="000000"/>
                          </a:solidFill>
                        </a:defRPr>
                      </a:pPr>
                      <a:r>
                        <a:rPr sz="2000" cap="all" spc="112" dirty="0">
                          <a:solidFill>
                            <a:schemeClr val="tx1"/>
                          </a:solidFill>
                          <a:effectLst>
                            <a:outerShdw blurRad="25400" dist="12700" dir="5400000" rotWithShape="0">
                              <a:srgbClr val="000000">
                                <a:alpha val="50000"/>
                              </a:srgbClr>
                            </a:outerShdw>
                          </a:effectLst>
                        </a:rPr>
                        <a:t>N96</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rgbClr val="000000"/>
                          </a:solidFill>
                        </a:defRPr>
                      </a:pPr>
                      <a:r>
                        <a:rPr sz="2000" cap="all" spc="112" dirty="0">
                          <a:solidFill>
                            <a:schemeClr val="tx1"/>
                          </a:solidFill>
                          <a:effectLst>
                            <a:outerShdw blurRad="25400" dist="12700" dir="5400000" rotWithShape="0">
                              <a:srgbClr val="000000">
                                <a:alpha val="50000"/>
                              </a:srgbClr>
                            </a:outerShdw>
                          </a:effectLst>
                        </a:rPr>
                        <a:t>N144</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rgbClr val="000000"/>
                          </a:solidFill>
                        </a:defRPr>
                      </a:pPr>
                      <a:r>
                        <a:rPr sz="2000" cap="all" spc="112" dirty="0">
                          <a:solidFill>
                            <a:schemeClr val="tx1"/>
                          </a:solidFill>
                          <a:effectLst>
                            <a:outerShdw blurRad="25400" dist="12700" dir="5400000" rotWithShape="0">
                              <a:srgbClr val="000000">
                                <a:alpha val="50000"/>
                              </a:srgbClr>
                            </a:outerShdw>
                          </a:effectLst>
                        </a:rPr>
                        <a:t>N216</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rgbClr val="000000"/>
                          </a:solidFill>
                        </a:defRPr>
                      </a:pPr>
                      <a:r>
                        <a:rPr sz="2000" cap="all" spc="112" dirty="0">
                          <a:solidFill>
                            <a:schemeClr val="tx1"/>
                          </a:solidFill>
                          <a:effectLst>
                            <a:outerShdw blurRad="25400" dist="12700" dir="5400000" rotWithShape="0">
                              <a:srgbClr val="000000">
                                <a:alpha val="50000"/>
                              </a:srgbClr>
                            </a:outerShdw>
                          </a:effectLst>
                        </a:rPr>
                        <a:t>N320</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rgbClr val="000000"/>
                          </a:solidFill>
                        </a:defRPr>
                      </a:pPr>
                      <a:r>
                        <a:rPr sz="2000" cap="all" spc="112" dirty="0">
                          <a:solidFill>
                            <a:schemeClr val="tx1"/>
                          </a:solidFill>
                          <a:effectLst>
                            <a:outerShdw blurRad="25400" dist="12700" dir="5400000" rotWithShape="0">
                              <a:srgbClr val="000000">
                                <a:alpha val="50000"/>
                              </a:srgbClr>
                            </a:outerShdw>
                          </a:effectLst>
                        </a:rPr>
                        <a:t>N512</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rgbClr val="000000"/>
                          </a:solidFill>
                        </a:defRPr>
                      </a:pPr>
                      <a:r>
                        <a:rPr sz="2000" cap="all" spc="112" dirty="0">
                          <a:solidFill>
                            <a:schemeClr val="tx1"/>
                          </a:solidFill>
                          <a:effectLst>
                            <a:outerShdw blurRad="25400" dist="12700" dir="5400000" rotWithShape="0">
                              <a:srgbClr val="000000">
                                <a:alpha val="50000"/>
                              </a:srgbClr>
                            </a:outerShdw>
                          </a:effectLst>
                        </a:rPr>
                        <a:t>N768</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rgbClr val="000000"/>
                          </a:solidFill>
                        </a:defRPr>
                      </a:pPr>
                      <a:r>
                        <a:rPr sz="2000" cap="all" spc="112" dirty="0">
                          <a:solidFill>
                            <a:schemeClr val="tx1"/>
                          </a:solidFill>
                          <a:effectLst>
                            <a:outerShdw blurRad="25400" dist="12700" dir="5400000" rotWithShape="0">
                              <a:srgbClr val="000000">
                                <a:alpha val="50000"/>
                              </a:srgbClr>
                            </a:outerShdw>
                          </a:effectLst>
                        </a:rPr>
                        <a:t>N1024</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rgbClr val="000000"/>
                          </a:solidFill>
                        </a:defRPr>
                      </a:pPr>
                      <a:r>
                        <a:rPr sz="2000" cap="all" spc="112" dirty="0">
                          <a:solidFill>
                            <a:schemeClr val="tx1"/>
                          </a:solidFill>
                          <a:effectLst>
                            <a:outerShdw blurRad="25400" dist="12700" dir="5400000" rotWithShape="0">
                              <a:srgbClr val="000000">
                                <a:alpha val="50000"/>
                              </a:srgbClr>
                            </a:outerShdw>
                          </a:effectLst>
                        </a:rPr>
                        <a:t>N2048</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0"/>
                  </a:ext>
                </a:extLst>
              </a:tr>
              <a:tr h="475509">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dirty="0"/>
                        <a:t>(192 x 145)</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(288 x 217)</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(432 x 325)</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 (640 x 481)</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(1024 x 769) </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 (1536 x 1152) </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(2048 x 1536) </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(4096 x 3073) </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1"/>
                  </a:ext>
                </a:extLst>
              </a:tr>
              <a:tr h="447490">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~135 km </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~90 km</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~60 km</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~40 km</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~25 km</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~17 km</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a:t>~12 km</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defTabSz="914400">
                        <a:defRPr>
                          <a:solidFill>
                            <a:schemeClr val="accent3">
                              <a:hueOff val="929958"/>
                              <a:satOff val="10247"/>
                              <a:lumOff val="-24509"/>
                            </a:schemeClr>
                          </a:solidFill>
                          <a:latin typeface="Calibri"/>
                          <a:ea typeface="Calibri"/>
                          <a:cs typeface="Calibri"/>
                          <a:sym typeface="Calibri"/>
                        </a:defRPr>
                      </a:pPr>
                      <a:r>
                        <a:rPr sz="1300" dirty="0"/>
                        <a:t>~6 km</a:t>
                      </a:r>
                    </a:p>
                  </a:txBody>
                  <a:tcPr marL="35719" marR="35719" marT="35719" marB="35719" anchor="ctr" horzOverflow="overflow">
                    <a:lnL w="12700">
                      <a:solidFill>
                        <a:srgbClr val="000000"/>
                      </a:solidFill>
                    </a:lnL>
                    <a:lnR w="12700">
                      <a:solidFill>
                        <a:srgbClr val="000000"/>
                      </a:solidFill>
                    </a:lnR>
                    <a:lnT w="12700">
                      <a:solidFill>
                        <a:srgbClr val="000000"/>
                      </a:solidFill>
                    </a:lnT>
                    <a:lnB w="12700">
                      <a:solidFill>
                        <a:srgbClr val="000000"/>
                      </a:solidFill>
                    </a:lnB>
                  </a:tcPr>
                </a:tc>
                <a:extLst>
                  <a:ext uri="{0D108BD9-81ED-4DB2-BD59-A6C34878D82A}">
                    <a16:rowId xmlns:a16="http://schemas.microsoft.com/office/drawing/2014/main" val="10002"/>
                  </a:ext>
                </a:extLst>
              </a:tr>
            </a:tbl>
          </a:graphicData>
        </a:graphic>
      </p:graphicFrame>
      <p:graphicFrame>
        <p:nvGraphicFramePr>
          <p:cNvPr id="260" name="Table 260"/>
          <p:cNvGraphicFramePr/>
          <p:nvPr>
            <p:extLst>
              <p:ext uri="{D42A27DB-BD31-4B8C-83A1-F6EECF244321}">
                <p14:modId xmlns:p14="http://schemas.microsoft.com/office/powerpoint/2010/main" val="219830951"/>
              </p:ext>
            </p:extLst>
          </p:nvPr>
        </p:nvGraphicFramePr>
        <p:xfrm>
          <a:off x="2113942" y="2564904"/>
          <a:ext cx="4474282" cy="3364873"/>
        </p:xfrm>
        <a:graphic>
          <a:graphicData uri="http://schemas.openxmlformats.org/drawingml/2006/table">
            <a:tbl>
              <a:tblPr firstRow="1" bandRow="1"/>
              <a:tblGrid>
                <a:gridCol w="1188721">
                  <a:extLst>
                    <a:ext uri="{9D8B030D-6E8A-4147-A177-3AD203B41FA5}">
                      <a16:colId xmlns:a16="http://schemas.microsoft.com/office/drawing/2014/main" val="20000"/>
                    </a:ext>
                  </a:extLst>
                </a:gridCol>
                <a:gridCol w="1695028">
                  <a:extLst>
                    <a:ext uri="{9D8B030D-6E8A-4147-A177-3AD203B41FA5}">
                      <a16:colId xmlns:a16="http://schemas.microsoft.com/office/drawing/2014/main" val="20001"/>
                    </a:ext>
                  </a:extLst>
                </a:gridCol>
                <a:gridCol w="1590533">
                  <a:extLst>
                    <a:ext uri="{9D8B030D-6E8A-4147-A177-3AD203B41FA5}">
                      <a16:colId xmlns:a16="http://schemas.microsoft.com/office/drawing/2014/main" val="20002"/>
                    </a:ext>
                  </a:extLst>
                </a:gridCol>
              </a:tblGrid>
              <a:tr h="302716">
                <a:tc>
                  <a:txBody>
                    <a:bodyPr/>
                    <a:lstStyle/>
                    <a:p>
                      <a:pPr algn="l" defTabSz="914400">
                        <a:defRPr sz="1600">
                          <a:solidFill>
                            <a:srgbClr val="000000"/>
                          </a:solidFill>
                          <a:latin typeface="Calibri"/>
                          <a:ea typeface="Calibri"/>
                          <a:cs typeface="Calibri"/>
                          <a:sym typeface="Calibri"/>
                        </a:defRPr>
                      </a:pPr>
                      <a:endParaRPr sz="1100"/>
                    </a:p>
                  </a:txBody>
                  <a:tcPr marL="64294" marR="64294" marT="64294" marB="64294" horzOverflow="overflow">
                    <a:lnL w="0">
                      <a:miter lim="400000"/>
                    </a:lnL>
                    <a:lnR w="12700">
                      <a:solidFill>
                        <a:srgbClr val="000000"/>
                      </a:solidFill>
                    </a:lnR>
                    <a:lnT w="0">
                      <a:miter lim="400000"/>
                    </a:lnT>
                    <a:lnB w="12700">
                      <a:solidFill>
                        <a:srgbClr val="000000"/>
                      </a:solidFill>
                    </a:lnB>
                    <a:noFill/>
                  </a:tcPr>
                </a:tc>
                <a:tc>
                  <a:txBody>
                    <a:bodyPr/>
                    <a:lstStyle/>
                    <a:p>
                      <a:pPr defTabSz="914400">
                        <a:defRPr sz="1600" b="1">
                          <a:latin typeface="Calibri"/>
                          <a:ea typeface="Calibri"/>
                          <a:cs typeface="Calibri"/>
                          <a:sym typeface="Calibri"/>
                        </a:defRPr>
                      </a:pPr>
                      <a:r>
                        <a:rPr sz="1100" dirty="0">
                          <a:solidFill>
                            <a:srgbClr val="000000"/>
                          </a:solidFill>
                        </a:rPr>
                        <a:t>NWP</a:t>
                      </a:r>
                    </a:p>
                  </a:txBody>
                  <a:tcPr marL="64294" marR="64294" marT="64294" marB="64294" horzOverflow="overflow">
                    <a:lnL w="12700">
                      <a:solidFill>
                        <a:srgbClr val="000000"/>
                      </a:solidFill>
                    </a:lnL>
                    <a:lnR w="12700">
                      <a:solidFill>
                        <a:srgbClr val="000000"/>
                      </a:solidFill>
                    </a:lnR>
                    <a:lnT w="0">
                      <a:miter lim="400000"/>
                    </a:lnT>
                    <a:lnB w="12700">
                      <a:solidFill>
                        <a:srgbClr val="000000"/>
                      </a:solidFill>
                    </a:lnB>
                    <a:noFill/>
                  </a:tcPr>
                </a:tc>
                <a:tc>
                  <a:txBody>
                    <a:bodyPr/>
                    <a:lstStyle/>
                    <a:p>
                      <a:pPr defTabSz="914400">
                        <a:defRPr sz="1600" b="1">
                          <a:latin typeface="Calibri"/>
                          <a:ea typeface="Calibri"/>
                          <a:cs typeface="Calibri"/>
                          <a:sym typeface="Calibri"/>
                        </a:defRPr>
                      </a:pPr>
                      <a:r>
                        <a:rPr sz="1100">
                          <a:solidFill>
                            <a:srgbClr val="000000"/>
                          </a:solidFill>
                        </a:rPr>
                        <a:t>Climate</a:t>
                      </a:r>
                    </a:p>
                  </a:txBody>
                  <a:tcPr marL="64294" marR="64294" marT="64294" marB="64294" horzOverflow="overflow">
                    <a:lnL w="12700">
                      <a:solidFill>
                        <a:srgbClr val="000000"/>
                      </a:solidFill>
                    </a:lnL>
                    <a:lnR w="0">
                      <a:miter lim="400000"/>
                    </a:lnR>
                    <a:lnT w="0">
                      <a:miter lim="400000"/>
                    </a:lnT>
                    <a:lnB w="12700">
                      <a:solidFill>
                        <a:srgbClr val="000000"/>
                      </a:solidFill>
                    </a:lnB>
                    <a:noFill/>
                  </a:tcPr>
                </a:tc>
                <a:extLst>
                  <a:ext uri="{0D108BD9-81ED-4DB2-BD59-A6C34878D82A}">
                    <a16:rowId xmlns:a16="http://schemas.microsoft.com/office/drawing/2014/main" val="10000"/>
                  </a:ext>
                </a:extLst>
              </a:tr>
              <a:tr h="912673">
                <a:tc>
                  <a:txBody>
                    <a:bodyPr/>
                    <a:lstStyle/>
                    <a:p>
                      <a:pPr algn="l" defTabSz="914400">
                        <a:defRPr sz="1600" b="1" i="1">
                          <a:solidFill>
                            <a:srgbClr val="000000"/>
                          </a:solidFill>
                          <a:latin typeface="Calibri"/>
                          <a:ea typeface="Calibri"/>
                          <a:cs typeface="Calibri"/>
                          <a:sym typeface="Calibri"/>
                        </a:defRPr>
                      </a:pPr>
                      <a:r>
                        <a:rPr sz="1100" dirty="0"/>
                        <a:t>Run length</a:t>
                      </a:r>
                    </a:p>
                  </a:txBody>
                  <a:tcPr marL="64294" marR="64294" marT="64294" marB="64294" horzOverflow="overflow">
                    <a:lnL w="0">
                      <a:miter lim="400000"/>
                    </a:lnL>
                    <a:lnR w="12700">
                      <a:solidFill>
                        <a:srgbClr val="000000"/>
                      </a:solidFill>
                    </a:lnR>
                    <a:lnT w="12700">
                      <a:solidFill>
                        <a:srgbClr val="000000"/>
                      </a:solidFill>
                    </a:lnT>
                    <a:lnB w="12700">
                      <a:solidFill>
                        <a:srgbClr val="000000"/>
                      </a:solidFill>
                    </a:lnB>
                  </a:tcPr>
                </a:tc>
                <a:tc>
                  <a:txBody>
                    <a:bodyPr/>
                    <a:lstStyle/>
                    <a:p>
                      <a:pPr algn="l" defTabSz="914400">
                        <a:defRPr sz="1600" b="1" i="1">
                          <a:solidFill>
                            <a:srgbClr val="000000"/>
                          </a:solidFill>
                          <a:latin typeface="Calibri"/>
                          <a:ea typeface="Calibri"/>
                          <a:cs typeface="Calibri"/>
                          <a:sym typeface="Calibri"/>
                        </a:defRPr>
                      </a:pPr>
                      <a:r>
                        <a:rPr sz="1100"/>
                        <a:t>10</a:t>
                      </a:r>
                      <a:r>
                        <a:rPr sz="1100" b="0"/>
                        <a:t> day operational forecast,</a:t>
                      </a:r>
                    </a:p>
                    <a:p>
                      <a:pPr algn="l" defTabSz="914400">
                        <a:defRPr sz="1600" b="1" i="1">
                          <a:solidFill>
                            <a:srgbClr val="000000"/>
                          </a:solidFill>
                          <a:latin typeface="Calibri"/>
                          <a:ea typeface="Calibri"/>
                          <a:cs typeface="Calibri"/>
                          <a:sym typeface="Calibri"/>
                        </a:defRPr>
                      </a:pPr>
                      <a:r>
                        <a:rPr sz="1100" b="0"/>
                        <a:t>15 day ensemble forecast</a:t>
                      </a:r>
                    </a:p>
                  </a:txBody>
                  <a:tcPr marL="64294" marR="64294" marT="64294" marB="64294"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defTabSz="914400">
                        <a:defRPr sz="1600" b="1" i="1">
                          <a:solidFill>
                            <a:srgbClr val="000000"/>
                          </a:solidFill>
                          <a:latin typeface="Calibri"/>
                          <a:ea typeface="Calibri"/>
                          <a:cs typeface="Calibri"/>
                          <a:sym typeface="Calibri"/>
                        </a:defRPr>
                      </a:pPr>
                      <a:r>
                        <a:rPr sz="1100" b="0"/>
                        <a:t>Months (seasonal)</a:t>
                      </a:r>
                    </a:p>
                    <a:p>
                      <a:pPr algn="l" defTabSz="914400">
                        <a:defRPr sz="1600" b="1" i="1">
                          <a:solidFill>
                            <a:srgbClr val="000000"/>
                          </a:solidFill>
                          <a:latin typeface="Calibri"/>
                          <a:ea typeface="Calibri"/>
                          <a:cs typeface="Calibri"/>
                          <a:sym typeface="Calibri"/>
                        </a:defRPr>
                      </a:pPr>
                      <a:r>
                        <a:rPr sz="1100" b="0"/>
                        <a:t>Years, decades, centuries+</a:t>
                      </a:r>
                    </a:p>
                  </a:txBody>
                  <a:tcPr marL="64294" marR="64294" marT="64294" marB="64294" horzOverflow="overflow">
                    <a:lnL w="12700">
                      <a:solidFill>
                        <a:srgbClr val="000000"/>
                      </a:solidFill>
                    </a:lnL>
                    <a:lnR w="0">
                      <a:miter lim="400000"/>
                    </a:lnR>
                    <a:lnT w="12700">
                      <a:solidFill>
                        <a:srgbClr val="000000"/>
                      </a:solidFill>
                    </a:lnT>
                    <a:lnB w="12700">
                      <a:solidFill>
                        <a:srgbClr val="000000"/>
                      </a:solidFill>
                    </a:lnB>
                  </a:tcPr>
                </a:tc>
                <a:extLst>
                  <a:ext uri="{0D108BD9-81ED-4DB2-BD59-A6C34878D82A}">
                    <a16:rowId xmlns:a16="http://schemas.microsoft.com/office/drawing/2014/main" val="10001"/>
                  </a:ext>
                </a:extLst>
              </a:tr>
              <a:tr h="1398490">
                <a:tc>
                  <a:txBody>
                    <a:bodyPr/>
                    <a:lstStyle/>
                    <a:p>
                      <a:pPr algn="l" defTabSz="914400">
                        <a:defRPr sz="1600" b="1" i="1">
                          <a:solidFill>
                            <a:srgbClr val="000000"/>
                          </a:solidFill>
                          <a:latin typeface="Calibri"/>
                          <a:ea typeface="Calibri"/>
                          <a:cs typeface="Calibri"/>
                          <a:sym typeface="Calibri"/>
                        </a:defRPr>
                      </a:pPr>
                      <a:r>
                        <a:rPr sz="1100"/>
                        <a:t>Global resolution</a:t>
                      </a:r>
                    </a:p>
                  </a:txBody>
                  <a:tcPr marL="64294" marR="64294" marT="64294" marB="64294" horzOverflow="overflow">
                    <a:lnL w="0">
                      <a:miter lim="400000"/>
                    </a:lnL>
                    <a:lnR w="12700">
                      <a:solidFill>
                        <a:srgbClr val="000000"/>
                      </a:solidFill>
                    </a:lnR>
                    <a:lnT w="12700">
                      <a:solidFill>
                        <a:srgbClr val="000000"/>
                      </a:solidFill>
                    </a:lnT>
                    <a:lnB w="12700">
                      <a:solidFill>
                        <a:srgbClr val="000000"/>
                      </a:solidFill>
                    </a:lnB>
                    <a:noFill/>
                  </a:tcPr>
                </a:tc>
                <a:tc>
                  <a:txBody>
                    <a:bodyPr/>
                    <a:lstStyle/>
                    <a:p>
                      <a:pPr algn="l" defTabSz="914400">
                        <a:defRPr sz="1600" b="1" i="1">
                          <a:solidFill>
                            <a:srgbClr val="000000"/>
                          </a:solidFill>
                          <a:latin typeface="Calibri"/>
                          <a:ea typeface="Calibri"/>
                          <a:cs typeface="Calibri"/>
                          <a:sym typeface="Calibri"/>
                        </a:defRPr>
                      </a:pPr>
                      <a:r>
                        <a:rPr sz="1100" b="0" dirty="0"/>
                        <a:t>Testing: </a:t>
                      </a:r>
                    </a:p>
                    <a:p>
                      <a:pPr indent="85725" algn="l" defTabSz="914400">
                        <a:defRPr sz="1600" b="1" i="1">
                          <a:solidFill>
                            <a:srgbClr val="000000"/>
                          </a:solidFill>
                          <a:latin typeface="Calibri"/>
                          <a:ea typeface="Calibri"/>
                          <a:cs typeface="Calibri"/>
                          <a:sym typeface="Calibri"/>
                        </a:defRPr>
                      </a:pPr>
                      <a:r>
                        <a:rPr sz="1100" b="0" dirty="0"/>
                        <a:t>N320 (40 km) with 15 min </a:t>
                      </a:r>
                      <a:r>
                        <a:rPr sz="1100" b="0" dirty="0" err="1"/>
                        <a:t>ts</a:t>
                      </a:r>
                      <a:endParaRPr sz="1100" b="0" dirty="0"/>
                    </a:p>
                    <a:p>
                      <a:pPr indent="85725" algn="l" defTabSz="914400">
                        <a:defRPr sz="1600" b="1" i="1">
                          <a:solidFill>
                            <a:srgbClr val="000000"/>
                          </a:solidFill>
                          <a:latin typeface="Calibri"/>
                          <a:ea typeface="Calibri"/>
                          <a:cs typeface="Calibri"/>
                          <a:sym typeface="Calibri"/>
                        </a:defRPr>
                      </a:pPr>
                      <a:endParaRPr sz="1100" b="0" dirty="0"/>
                    </a:p>
                    <a:p>
                      <a:pPr algn="l" defTabSz="914400">
                        <a:defRPr sz="1600" b="1" i="1">
                          <a:solidFill>
                            <a:srgbClr val="000000"/>
                          </a:solidFill>
                          <a:latin typeface="Calibri"/>
                          <a:ea typeface="Calibri"/>
                          <a:cs typeface="Calibri"/>
                          <a:sym typeface="Calibri"/>
                        </a:defRPr>
                      </a:pPr>
                      <a:r>
                        <a:rPr sz="1100" b="0" dirty="0"/>
                        <a:t>Operational: </a:t>
                      </a:r>
                    </a:p>
                    <a:p>
                      <a:pPr indent="85725" algn="l" defTabSz="914400">
                        <a:defRPr sz="1600" b="1" i="1">
                          <a:solidFill>
                            <a:srgbClr val="000000"/>
                          </a:solidFill>
                          <a:latin typeface="Calibri"/>
                          <a:ea typeface="Calibri"/>
                          <a:cs typeface="Calibri"/>
                          <a:sym typeface="Calibri"/>
                        </a:defRPr>
                      </a:pPr>
                      <a:r>
                        <a:rPr sz="1100" b="0" dirty="0"/>
                        <a:t>N768 (17 km) with 7.5 min </a:t>
                      </a:r>
                      <a:r>
                        <a:rPr sz="1100" b="0" dirty="0" err="1"/>
                        <a:t>ts</a:t>
                      </a:r>
                      <a:endParaRPr sz="1100" b="0" dirty="0"/>
                    </a:p>
                  </a:txBody>
                  <a:tcPr marL="64294" marR="64294" marT="64294" marB="64294"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algn="l" defTabSz="914400">
                        <a:defRPr sz="1600" b="1" i="1">
                          <a:solidFill>
                            <a:srgbClr val="000000"/>
                          </a:solidFill>
                          <a:latin typeface="Calibri"/>
                          <a:ea typeface="Calibri"/>
                          <a:cs typeface="Calibri"/>
                          <a:sym typeface="Calibri"/>
                        </a:defRPr>
                      </a:pPr>
                      <a:r>
                        <a:rPr sz="1100" b="0"/>
                        <a:t>Low resolution: </a:t>
                      </a:r>
                    </a:p>
                    <a:p>
                      <a:pPr indent="85725" algn="l" defTabSz="914400">
                        <a:defRPr sz="1600" b="1" i="1">
                          <a:solidFill>
                            <a:srgbClr val="000000"/>
                          </a:solidFill>
                          <a:latin typeface="Calibri"/>
                          <a:ea typeface="Calibri"/>
                          <a:cs typeface="Calibri"/>
                          <a:sym typeface="Calibri"/>
                        </a:defRPr>
                      </a:pPr>
                      <a:r>
                        <a:rPr sz="1100" b="0"/>
                        <a:t>N96 (135 km) with 20 min ts</a:t>
                      </a:r>
                    </a:p>
                    <a:p>
                      <a:pPr indent="85725" algn="l" defTabSz="914400">
                        <a:defRPr sz="1600" b="1" i="1">
                          <a:solidFill>
                            <a:srgbClr val="000000"/>
                          </a:solidFill>
                          <a:latin typeface="Calibri"/>
                          <a:ea typeface="Calibri"/>
                          <a:cs typeface="Calibri"/>
                          <a:sym typeface="Calibri"/>
                        </a:defRPr>
                      </a:pPr>
                      <a:endParaRPr sz="1100" b="0"/>
                    </a:p>
                    <a:p>
                      <a:pPr algn="l" defTabSz="914400">
                        <a:defRPr sz="1600" b="1" i="1">
                          <a:solidFill>
                            <a:srgbClr val="000000"/>
                          </a:solidFill>
                          <a:latin typeface="Calibri"/>
                          <a:ea typeface="Calibri"/>
                          <a:cs typeface="Calibri"/>
                          <a:sym typeface="Calibri"/>
                        </a:defRPr>
                      </a:pPr>
                      <a:r>
                        <a:rPr sz="1100" b="0"/>
                        <a:t>High resolution: </a:t>
                      </a:r>
                    </a:p>
                    <a:p>
                      <a:pPr indent="85725" algn="l" defTabSz="914400">
                        <a:defRPr sz="1600" b="1" i="1">
                          <a:solidFill>
                            <a:srgbClr val="000000"/>
                          </a:solidFill>
                          <a:latin typeface="Calibri"/>
                          <a:ea typeface="Calibri"/>
                          <a:cs typeface="Calibri"/>
                          <a:sym typeface="Calibri"/>
                        </a:defRPr>
                      </a:pPr>
                      <a:r>
                        <a:rPr sz="1100" b="0"/>
                        <a:t>N512 (25 km) with 15 min ts</a:t>
                      </a:r>
                    </a:p>
                  </a:txBody>
                  <a:tcPr marL="64294" marR="64294" marT="64294" marB="64294" horzOverflow="overflow">
                    <a:lnL w="12700">
                      <a:solidFill>
                        <a:srgbClr val="000000"/>
                      </a:solidFill>
                    </a:lnL>
                    <a:lnR w="0">
                      <a:miter lim="400000"/>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750994">
                <a:tc>
                  <a:txBody>
                    <a:bodyPr/>
                    <a:lstStyle/>
                    <a:p>
                      <a:pPr algn="l" defTabSz="914400">
                        <a:defRPr sz="1600" b="1" i="1">
                          <a:solidFill>
                            <a:srgbClr val="000000"/>
                          </a:solidFill>
                          <a:latin typeface="Calibri"/>
                          <a:ea typeface="Calibri"/>
                          <a:cs typeface="Calibri"/>
                          <a:sym typeface="Calibri"/>
                        </a:defRPr>
                      </a:pPr>
                      <a:r>
                        <a:rPr sz="1100"/>
                        <a:t>Dynamics</a:t>
                      </a:r>
                    </a:p>
                  </a:txBody>
                  <a:tcPr marL="64294" marR="64294" marT="64294" marB="64294" horzOverflow="overflow">
                    <a:lnL w="0">
                      <a:miter lim="400000"/>
                    </a:lnL>
                    <a:lnR w="12700">
                      <a:solidFill>
                        <a:srgbClr val="000000"/>
                      </a:solidFill>
                    </a:lnR>
                    <a:lnT w="12700">
                      <a:solidFill>
                        <a:srgbClr val="000000"/>
                      </a:solidFill>
                    </a:lnT>
                    <a:lnB w="12700">
                      <a:solidFill>
                        <a:srgbClr val="000000"/>
                      </a:solidFill>
                    </a:lnB>
                  </a:tcPr>
                </a:tc>
                <a:tc>
                  <a:txBody>
                    <a:bodyPr/>
                    <a:lstStyle/>
                    <a:p>
                      <a:pPr algn="l" defTabSz="914400">
                        <a:defRPr sz="1600" b="1" i="1">
                          <a:solidFill>
                            <a:srgbClr val="000000"/>
                          </a:solidFill>
                          <a:latin typeface="Calibri"/>
                          <a:ea typeface="Calibri"/>
                          <a:cs typeface="Calibri"/>
                          <a:sym typeface="Calibri"/>
                        </a:defRPr>
                      </a:pPr>
                      <a:r>
                        <a:rPr sz="1100" b="0" dirty="0"/>
                        <a:t>Non-bit reproducible</a:t>
                      </a:r>
                    </a:p>
                  </a:txBody>
                  <a:tcPr marL="64294" marR="64294" marT="64294" marB="64294" horzOverflow="overflow">
                    <a:lnL w="12700">
                      <a:solidFill>
                        <a:srgbClr val="000000"/>
                      </a:solidFill>
                    </a:lnL>
                    <a:lnR w="12700">
                      <a:solidFill>
                        <a:srgbClr val="000000"/>
                      </a:solidFill>
                    </a:lnR>
                    <a:lnT w="12700">
                      <a:solidFill>
                        <a:srgbClr val="000000"/>
                      </a:solidFill>
                    </a:lnT>
                    <a:lnB w="12700">
                      <a:solidFill>
                        <a:srgbClr val="000000"/>
                      </a:solidFill>
                    </a:lnB>
                  </a:tcPr>
                </a:tc>
                <a:tc>
                  <a:txBody>
                    <a:bodyPr/>
                    <a:lstStyle/>
                    <a:p>
                      <a:pPr algn="l" defTabSz="914400">
                        <a:defRPr sz="1600" b="1" i="1">
                          <a:solidFill>
                            <a:srgbClr val="000000"/>
                          </a:solidFill>
                          <a:latin typeface="Calibri"/>
                          <a:ea typeface="Calibri"/>
                          <a:cs typeface="Calibri"/>
                          <a:sym typeface="Calibri"/>
                        </a:defRPr>
                      </a:pPr>
                      <a:r>
                        <a:rPr sz="1100" b="0" dirty="0"/>
                        <a:t>Bit-reproducible</a:t>
                      </a:r>
                    </a:p>
                  </a:txBody>
                  <a:tcPr marL="64294" marR="64294" marT="64294" marB="64294" horzOverflow="overflow">
                    <a:lnL w="12700">
                      <a:solidFill>
                        <a:srgbClr val="000000"/>
                      </a:solidFill>
                    </a:lnL>
                    <a:lnR w="0">
                      <a:miter lim="400000"/>
                    </a:lnR>
                    <a:lnT w="12700">
                      <a:solidFill>
                        <a:srgbClr val="000000"/>
                      </a:solidFill>
                    </a:lnT>
                    <a:lnB w="12700">
                      <a:solidFill>
                        <a:srgbClr val="000000"/>
                      </a:solidFill>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95037301"/>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Shape 440"/>
          <p:cNvSpPr>
            <a:spLocks noGrp="1"/>
          </p:cNvSpPr>
          <p:nvPr>
            <p:ph type="title" idx="4294967295"/>
          </p:nvPr>
        </p:nvSpPr>
        <p:spPr>
          <a:xfrm>
            <a:off x="0" y="247650"/>
            <a:ext cx="8429625" cy="530225"/>
          </a:xfrm>
          <a:prstGeom prst="rect">
            <a:avLst/>
          </a:prstGeom>
        </p:spPr>
        <p:txBody>
          <a:bodyPr>
            <a:normAutofit fontScale="90000"/>
          </a:bodyPr>
          <a:lstStyle>
            <a:lvl1pPr>
              <a:defRPr sz="4800"/>
            </a:lvl1pPr>
          </a:lstStyle>
          <a:p>
            <a:pPr algn="ctr"/>
            <a:r>
              <a:rPr sz="3200" b="1" dirty="0">
                <a:latin typeface="Arial Rounded MT Bold" panose="020F0704030504030204" pitchFamily="34" charset="0"/>
              </a:rPr>
              <a:t>NCAS supported MACHINES</a:t>
            </a:r>
          </a:p>
        </p:txBody>
      </p:sp>
      <p:pic>
        <p:nvPicPr>
          <p:cNvPr id="442" name="image18.pdf" descr="C:\Program Files\Microsoft Office\MEDIA\CAGCAT10\j0195384.wmf"/>
          <p:cNvPicPr>
            <a:picLocks noChangeAspect="1"/>
          </p:cNvPicPr>
          <p:nvPr/>
        </p:nvPicPr>
        <p:blipFill>
          <a:blip r:embed="rId2">
            <a:extLst/>
          </a:blip>
          <a:stretch>
            <a:fillRect/>
          </a:stretch>
        </p:blipFill>
        <p:spPr>
          <a:xfrm>
            <a:off x="251520" y="5510229"/>
            <a:ext cx="775630" cy="792089"/>
          </a:xfrm>
          <a:prstGeom prst="rect">
            <a:avLst/>
          </a:prstGeom>
          <a:ln w="12700">
            <a:miter lim="400000"/>
          </a:ln>
        </p:spPr>
      </p:pic>
      <p:sp>
        <p:nvSpPr>
          <p:cNvPr id="443" name="Shape 443"/>
          <p:cNvSpPr/>
          <p:nvPr/>
        </p:nvSpPr>
        <p:spPr>
          <a:xfrm>
            <a:off x="1115615" y="6093295"/>
            <a:ext cx="1872209" cy="430883"/>
          </a:xfrm>
          <a:prstGeom prst="rect">
            <a:avLst/>
          </a:prstGeom>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lgn="l" defTabSz="914400">
              <a:defRPr sz="2200">
                <a:solidFill>
                  <a:srgbClr val="4F81BD"/>
                </a:solidFill>
                <a:latin typeface="Calibri"/>
                <a:ea typeface="Calibri"/>
                <a:cs typeface="Calibri"/>
                <a:sym typeface="Calibri"/>
              </a:defRPr>
            </a:lvl1pPr>
          </a:lstStyle>
          <a:p>
            <a:pPr>
              <a:defRPr>
                <a:solidFill>
                  <a:srgbClr val="000000"/>
                </a:solidFill>
              </a:defRPr>
            </a:pPr>
            <a:r>
              <a:rPr>
                <a:solidFill>
                  <a:srgbClr val="4F81BD"/>
                </a:solidFill>
              </a:rPr>
              <a:t>user ssh to all </a:t>
            </a:r>
          </a:p>
        </p:txBody>
      </p:sp>
      <p:sp>
        <p:nvSpPr>
          <p:cNvPr id="444" name="Shape 444"/>
          <p:cNvSpPr/>
          <p:nvPr/>
        </p:nvSpPr>
        <p:spPr>
          <a:xfrm>
            <a:off x="1187624" y="6021288"/>
            <a:ext cx="936105" cy="1"/>
          </a:xfrm>
          <a:prstGeom prst="line">
            <a:avLst/>
          </a:prstGeom>
          <a:ln w="25400">
            <a:solidFill>
              <a:srgbClr val="4A7EBB"/>
            </a:solidFill>
            <a:prstDash val="dash"/>
            <a:bevel/>
            <a:tailEnd type="triangle"/>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46" name="Shape 446"/>
          <p:cNvSpPr/>
          <p:nvPr/>
        </p:nvSpPr>
        <p:spPr>
          <a:xfrm>
            <a:off x="266618" y="1621703"/>
            <a:ext cx="2534089" cy="587002"/>
          </a:xfrm>
          <a:prstGeom prst="rect">
            <a:avLst/>
          </a:prstGeom>
          <a:solidFill>
            <a:srgbClr val="FFFFFF"/>
          </a:solidFill>
          <a:ln w="12700">
            <a:miter lim="400000"/>
          </a:ln>
        </p:spPr>
        <p:txBody>
          <a:bodyPr lIns="45718" tIns="45718" rIns="45718" bIns="45718" anchor="ctr"/>
          <a:lstStyle/>
          <a:p>
            <a:pPr defTabSz="642915">
              <a:defRPr sz="2400">
                <a:solidFill>
                  <a:srgbClr val="000000"/>
                </a:solidFill>
                <a:latin typeface="Calibri"/>
                <a:ea typeface="Calibri"/>
                <a:cs typeface="Calibri"/>
                <a:sym typeface="Calibri"/>
              </a:defRPr>
            </a:pPr>
            <a:endParaRPr/>
          </a:p>
        </p:txBody>
      </p:sp>
      <p:pic>
        <p:nvPicPr>
          <p:cNvPr id="447" name="image19.jpg"/>
          <p:cNvPicPr>
            <a:picLocks noChangeAspect="1"/>
          </p:cNvPicPr>
          <p:nvPr/>
        </p:nvPicPr>
        <p:blipFill>
          <a:blip r:embed="rId3">
            <a:extLst/>
          </a:blip>
          <a:stretch>
            <a:fillRect/>
          </a:stretch>
        </p:blipFill>
        <p:spPr>
          <a:xfrm>
            <a:off x="282905" y="1268760"/>
            <a:ext cx="2534089" cy="587002"/>
          </a:xfrm>
          <a:prstGeom prst="rect">
            <a:avLst/>
          </a:prstGeom>
          <a:ln w="25400">
            <a:solidFill>
              <a:srgbClr val="F3F7F5"/>
            </a:solidFill>
            <a:miter lim="400000"/>
          </a:ln>
          <a:effectLst>
            <a:outerShdw blurRad="50800" dist="25400" dir="3600000" rotWithShape="0">
              <a:srgbClr val="000000">
                <a:alpha val="70000"/>
              </a:srgbClr>
            </a:outerShdw>
          </a:effectLst>
        </p:spPr>
      </p:pic>
      <p:sp>
        <p:nvSpPr>
          <p:cNvPr id="448" name="Shape 448"/>
          <p:cNvSpPr/>
          <p:nvPr/>
        </p:nvSpPr>
        <p:spPr>
          <a:xfrm flipV="1">
            <a:off x="467545" y="1916832"/>
            <a:ext cx="0" cy="3394889"/>
          </a:xfrm>
          <a:prstGeom prst="line">
            <a:avLst/>
          </a:prstGeom>
          <a:ln w="25400">
            <a:solidFill>
              <a:srgbClr val="4A7EBB"/>
            </a:solidFill>
            <a:prstDash val="dash"/>
            <a:bevel/>
            <a:tailEnd type="triangle"/>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49" name="Shape 449"/>
          <p:cNvSpPr/>
          <p:nvPr/>
        </p:nvSpPr>
        <p:spPr>
          <a:xfrm flipV="1">
            <a:off x="1195907" y="5367875"/>
            <a:ext cx="288033" cy="288033"/>
          </a:xfrm>
          <a:prstGeom prst="line">
            <a:avLst/>
          </a:prstGeom>
          <a:ln w="25400">
            <a:solidFill>
              <a:srgbClr val="4A7EBB"/>
            </a:solidFill>
            <a:prstDash val="dash"/>
            <a:bevel/>
            <a:tailEnd type="triangle"/>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50" name="Shape 450"/>
          <p:cNvSpPr/>
          <p:nvPr/>
        </p:nvSpPr>
        <p:spPr>
          <a:xfrm>
            <a:off x="683568" y="2245995"/>
            <a:ext cx="1664470" cy="1497993"/>
          </a:xfrm>
          <a:prstGeom prst="ellipse">
            <a:avLst/>
          </a:prstGeom>
          <a:ln w="12700">
            <a:solidFill>
              <a:srgbClr val="000000"/>
            </a:solidFill>
            <a:bevel/>
          </a:ln>
        </p:spPr>
        <p:txBody>
          <a:bodyPr lIns="45718" tIns="45718" rIns="45718" bIns="45718" anchor="ctr"/>
          <a:lstStyle/>
          <a:p>
            <a:pPr defTabSz="642915">
              <a:defRPr sz="2200" b="1">
                <a:solidFill>
                  <a:srgbClr val="000000"/>
                </a:solidFill>
                <a:latin typeface="Calibri"/>
                <a:ea typeface="Calibri"/>
                <a:cs typeface="Calibri"/>
                <a:sym typeface="Calibri"/>
              </a:defRPr>
            </a:pPr>
            <a:endParaRPr/>
          </a:p>
        </p:txBody>
      </p:sp>
      <p:grpSp>
        <p:nvGrpSpPr>
          <p:cNvPr id="453" name="Group 453" descr="n8-logo-211x80.png"/>
          <p:cNvGrpSpPr/>
          <p:nvPr/>
        </p:nvGrpSpPr>
        <p:grpSpPr>
          <a:xfrm>
            <a:off x="984912" y="3175368"/>
            <a:ext cx="1061781" cy="365974"/>
            <a:chOff x="0" y="0"/>
            <a:chExt cx="1510086" cy="520495"/>
          </a:xfrm>
        </p:grpSpPr>
        <p:sp>
          <p:nvSpPr>
            <p:cNvPr id="451" name="Shape 451"/>
            <p:cNvSpPr/>
            <p:nvPr/>
          </p:nvSpPr>
          <p:spPr>
            <a:xfrm>
              <a:off x="0" y="0"/>
              <a:ext cx="1510087" cy="520496"/>
            </a:xfrm>
            <a:prstGeom prst="rect">
              <a:avLst/>
            </a:prstGeom>
            <a:solidFill>
              <a:srgbClr val="FFFFFF"/>
            </a:solidFill>
            <a:ln w="12700" cap="flat">
              <a:noFill/>
              <a:miter lim="400000"/>
            </a:ln>
            <a:effectLst/>
          </p:spPr>
          <p:txBody>
            <a:bodyPr wrap="square" lIns="65023" tIns="65023" rIns="65023" bIns="65023" numCol="1" anchor="ctr">
              <a:noAutofit/>
            </a:bodyPr>
            <a:lstStyle/>
            <a:p>
              <a:pPr defTabSz="642915">
                <a:defRPr sz="2400">
                  <a:solidFill>
                    <a:srgbClr val="000000"/>
                  </a:solidFill>
                  <a:latin typeface="Calibri"/>
                  <a:ea typeface="Calibri"/>
                  <a:cs typeface="Calibri"/>
                  <a:sym typeface="Calibri"/>
                </a:defRPr>
              </a:pPr>
              <a:endParaRPr/>
            </a:p>
          </p:txBody>
        </p:sp>
        <p:pic>
          <p:nvPicPr>
            <p:cNvPr id="452" name="image20.png"/>
            <p:cNvPicPr>
              <a:picLocks noChangeAspect="1"/>
            </p:cNvPicPr>
            <p:nvPr/>
          </p:nvPicPr>
          <p:blipFill>
            <a:blip r:embed="rId4">
              <a:extLst/>
            </a:blip>
            <a:stretch>
              <a:fillRect/>
            </a:stretch>
          </p:blipFill>
          <p:spPr>
            <a:xfrm>
              <a:off x="0" y="0"/>
              <a:ext cx="1510087" cy="520496"/>
            </a:xfrm>
            <a:prstGeom prst="rect">
              <a:avLst/>
            </a:prstGeom>
            <a:ln w="12700" cap="flat">
              <a:noFill/>
              <a:miter lim="400000"/>
            </a:ln>
            <a:effectLst/>
          </p:spPr>
        </p:pic>
      </p:grpSp>
      <p:sp>
        <p:nvSpPr>
          <p:cNvPr id="454" name="Shape 454"/>
          <p:cNvSpPr/>
          <p:nvPr/>
        </p:nvSpPr>
        <p:spPr>
          <a:xfrm>
            <a:off x="1071565" y="2384745"/>
            <a:ext cx="1039654" cy="343367"/>
          </a:xfrm>
          <a:prstGeom prst="rect">
            <a:avLst/>
          </a:prstGeom>
          <a:gradFill>
            <a:gsLst>
              <a:gs pos="0">
                <a:srgbClr val="E2DAB2">
                  <a:alpha val="80000"/>
                </a:srgbClr>
              </a:gs>
              <a:gs pos="100000">
                <a:srgbClr val="E1D5AA">
                  <a:alpha val="80000"/>
                </a:srgbClr>
              </a:gs>
            </a:gsLst>
            <a:lin ang="5400000"/>
          </a:gradFill>
          <a:ln w="12700">
            <a:solidFill>
              <a:srgbClr val="A39E97"/>
            </a:solidFill>
            <a:miter lim="400000"/>
          </a:ln>
          <a:extLst>
            <a:ext uri="{C572A759-6A51-4108-AA02-DFA0A04FC94B}">
              <ma14:wrappingTextBoxFlag xmlns="" xmlns:ma14="http://schemas.microsoft.com/office/mac/drawingml/2011/main" val="1"/>
            </a:ext>
          </a:extLst>
        </p:spPr>
        <p:txBody>
          <a:bodyPr lIns="45718" tIns="45718" rIns="45718" bIns="45718"/>
          <a:lstStyle>
            <a:lvl1pPr>
              <a:defRPr sz="2000" b="1">
                <a:latin typeface="Trebuchet MS"/>
                <a:ea typeface="Trebuchet MS"/>
                <a:cs typeface="Trebuchet MS"/>
                <a:sym typeface="Trebuchet MS"/>
              </a:defRPr>
            </a:lvl1pPr>
          </a:lstStyle>
          <a:p>
            <a:pPr>
              <a:defRPr b="0">
                <a:latin typeface="Gill Sans"/>
                <a:ea typeface="Gill Sans"/>
                <a:cs typeface="Gill Sans"/>
                <a:sym typeface="Gill Sans"/>
              </a:defRPr>
            </a:pPr>
            <a:r>
              <a:rPr b="1" dirty="0">
                <a:latin typeface="Trebuchet MS"/>
                <a:ea typeface="Trebuchet MS"/>
                <a:cs typeface="Trebuchet MS"/>
                <a:sym typeface="Trebuchet MS"/>
              </a:rPr>
              <a:t>Polaris</a:t>
            </a:r>
          </a:p>
        </p:txBody>
      </p:sp>
      <p:sp>
        <p:nvSpPr>
          <p:cNvPr id="455" name="Shape 455"/>
          <p:cNvSpPr/>
          <p:nvPr/>
        </p:nvSpPr>
        <p:spPr>
          <a:xfrm>
            <a:off x="3421013" y="1772816"/>
            <a:ext cx="2015083" cy="1015659"/>
          </a:xfrm>
          <a:prstGeom prst="rect">
            <a:avLst/>
          </a:prstGeom>
          <a:blipFill>
            <a:blip r:embed="rId5"/>
          </a:blipFill>
          <a:ln w="12700">
            <a:miter lim="400000"/>
          </a:ln>
          <a:effectLst>
            <a:outerShdw blurRad="50800" dist="25400" dir="5400000" rotWithShape="0">
              <a:srgbClr val="000000">
                <a:alpha val="60000"/>
              </a:srgbClr>
            </a:outerShdw>
          </a:effectLst>
          <a:extLst>
            <a:ext uri="{C572A759-6A51-4108-AA02-DFA0A04FC94B}">
              <ma14:wrappingTextBoxFlag xmlns="" xmlns:ma14="http://schemas.microsoft.com/office/mac/drawingml/2011/main" val="1"/>
            </a:ext>
          </a:extLst>
        </p:spPr>
        <p:txBody>
          <a:bodyPr wrap="square" lIns="45718" tIns="45718" rIns="45718" bIns="45718" anchor="ctr">
            <a:spAutoFit/>
          </a:bodyPr>
          <a:lstStyle>
            <a:lvl1pPr>
              <a:defRPr sz="3000">
                <a:solidFill>
                  <a:srgbClr val="FFFFFF"/>
                </a:solidFill>
                <a:effectLst>
                  <a:outerShdw blurRad="25400" dist="12700" dir="5400000" rotWithShape="0">
                    <a:srgbClr val="000000">
                      <a:alpha val="50000"/>
                    </a:srgbClr>
                  </a:outerShdw>
                </a:effectLst>
              </a:defRPr>
            </a:lvl1pPr>
          </a:lstStyle>
          <a:p>
            <a:r>
              <a:rPr dirty="0"/>
              <a:t>UM submission</a:t>
            </a:r>
          </a:p>
        </p:txBody>
      </p:sp>
      <p:sp>
        <p:nvSpPr>
          <p:cNvPr id="456" name="Shape 456"/>
          <p:cNvSpPr/>
          <p:nvPr/>
        </p:nvSpPr>
        <p:spPr>
          <a:xfrm>
            <a:off x="3296875" y="3978076"/>
            <a:ext cx="2292167" cy="2310493"/>
          </a:xfrm>
          <a:prstGeom prst="ellipse">
            <a:avLst/>
          </a:prstGeom>
          <a:ln w="12700">
            <a:solidFill>
              <a:srgbClr val="000000"/>
            </a:solidFill>
            <a:bevel/>
          </a:ln>
        </p:spPr>
        <p:txBody>
          <a:bodyPr lIns="45718" tIns="45718" rIns="45718" bIns="45718" anchor="ctr"/>
          <a:lstStyle/>
          <a:p>
            <a:pPr defTabSz="642915">
              <a:defRPr sz="2200" b="1">
                <a:solidFill>
                  <a:srgbClr val="000000"/>
                </a:solidFill>
                <a:latin typeface="Calibri"/>
                <a:ea typeface="Calibri"/>
                <a:cs typeface="Calibri"/>
                <a:sym typeface="Calibri"/>
              </a:defRPr>
            </a:pPr>
            <a:endParaRPr/>
          </a:p>
        </p:txBody>
      </p:sp>
      <p:pic>
        <p:nvPicPr>
          <p:cNvPr id="457" name="image21.png" descr="new_archer_logo_small_trans.png"/>
          <p:cNvPicPr>
            <a:picLocks noChangeAspect="1"/>
          </p:cNvPicPr>
          <p:nvPr/>
        </p:nvPicPr>
        <p:blipFill>
          <a:blip r:embed="rId6">
            <a:extLst/>
          </a:blip>
          <a:stretch>
            <a:fillRect/>
          </a:stretch>
        </p:blipFill>
        <p:spPr>
          <a:xfrm>
            <a:off x="3805560" y="4141093"/>
            <a:ext cx="1152129" cy="371580"/>
          </a:xfrm>
          <a:prstGeom prst="rect">
            <a:avLst/>
          </a:prstGeom>
          <a:ln w="12700">
            <a:miter lim="400000"/>
          </a:ln>
        </p:spPr>
      </p:pic>
      <p:sp>
        <p:nvSpPr>
          <p:cNvPr id="458" name="Shape 458"/>
          <p:cNvSpPr/>
          <p:nvPr/>
        </p:nvSpPr>
        <p:spPr>
          <a:xfrm>
            <a:off x="3992766" y="5646826"/>
            <a:ext cx="936105" cy="400105"/>
          </a:xfrm>
          <a:prstGeom prst="rect">
            <a:avLst/>
          </a:prstGeom>
          <a:blipFill>
            <a:blip r:embed="rId7"/>
          </a:blipFill>
          <a:ln w="12700">
            <a:miter lim="400000"/>
          </a:ln>
          <a:effectLst>
            <a:outerShdw blurRad="50800" dist="25400" dir="5400000" rotWithShape="0">
              <a:srgbClr val="000000">
                <a:alpha val="60000"/>
              </a:srgbClr>
            </a:outerShdw>
          </a:effectLst>
          <a:extLst>
            <a:ext uri="{C572A759-6A51-4108-AA02-DFA0A04FC94B}">
              <ma14:wrappingTextBoxFlag xmlns="" xmlns:ma14="http://schemas.microsoft.com/office/mac/drawingml/2011/main" val="1"/>
            </a:ext>
          </a:extLst>
        </p:spPr>
        <p:txBody>
          <a:bodyPr lIns="45718" tIns="45718" rIns="45718" bIns="45718" anchor="ctr">
            <a:spAutoFit/>
          </a:bodyPr>
          <a:lstStyle>
            <a:lvl1pPr>
              <a:defRPr sz="2000">
                <a:solidFill>
                  <a:srgbClr val="FFFFFF"/>
                </a:solidFill>
                <a:effectLst>
                  <a:outerShdw blurRad="25400" dist="12700" dir="5400000" rotWithShape="0">
                    <a:srgbClr val="000000">
                      <a:alpha val="50000"/>
                    </a:srgbClr>
                  </a:outerShdw>
                </a:effectLst>
              </a:defRPr>
            </a:lvl1pPr>
          </a:lstStyle>
          <a:p>
            <a:r>
              <a:t>RDF</a:t>
            </a:r>
          </a:p>
        </p:txBody>
      </p:sp>
      <p:sp>
        <p:nvSpPr>
          <p:cNvPr id="459" name="Shape 459"/>
          <p:cNvSpPr/>
          <p:nvPr/>
        </p:nvSpPr>
        <p:spPr>
          <a:xfrm flipH="1">
            <a:off x="2307763" y="2444236"/>
            <a:ext cx="1149259" cy="376415"/>
          </a:xfrm>
          <a:prstGeom prst="line">
            <a:avLst/>
          </a:prstGeom>
          <a:ln w="25400">
            <a:solidFill>
              <a:srgbClr val="4A7EBB"/>
            </a:solidFill>
            <a:bevel/>
            <a:tailEnd type="stealth"/>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60" name="Shape 460"/>
          <p:cNvSpPr/>
          <p:nvPr/>
        </p:nvSpPr>
        <p:spPr>
          <a:xfrm>
            <a:off x="153968" y="5013176"/>
            <a:ext cx="741353" cy="46166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marL="342900" indent="-342900" algn="l" defTabSz="914400">
              <a:spcBef>
                <a:spcPts val="400"/>
              </a:spcBef>
              <a:defRPr sz="2400" b="1">
                <a:solidFill>
                  <a:srgbClr val="186F4D"/>
                </a:solidFill>
                <a:latin typeface="Calibri"/>
                <a:ea typeface="Calibri"/>
                <a:cs typeface="Calibri"/>
                <a:sym typeface="Calibri"/>
              </a:defRPr>
            </a:lvl1pPr>
          </a:lstStyle>
          <a:p>
            <a:pPr>
              <a:defRPr b="0">
                <a:solidFill>
                  <a:srgbClr val="000000"/>
                </a:solidFill>
              </a:defRPr>
            </a:pPr>
            <a:r>
              <a:rPr b="1">
                <a:solidFill>
                  <a:srgbClr val="186F4D"/>
                </a:solidFill>
              </a:rPr>
              <a:t>Local</a:t>
            </a:r>
          </a:p>
        </p:txBody>
      </p:sp>
      <p:sp>
        <p:nvSpPr>
          <p:cNvPr id="461" name="Shape 461"/>
          <p:cNvSpPr/>
          <p:nvPr/>
        </p:nvSpPr>
        <p:spPr>
          <a:xfrm>
            <a:off x="3216160" y="1412776"/>
            <a:ext cx="2489315" cy="400105"/>
          </a:xfrm>
          <a:prstGeom prst="rect">
            <a:avLst/>
          </a:prstGeom>
          <a:gradFill>
            <a:gsLst>
              <a:gs pos="0">
                <a:srgbClr val="E2DAB2">
                  <a:alpha val="80000"/>
                </a:srgbClr>
              </a:gs>
              <a:gs pos="100000">
                <a:srgbClr val="E1D5AA">
                  <a:alpha val="80000"/>
                </a:srgbClr>
              </a:gs>
            </a:gsLst>
            <a:lin ang="5400000"/>
          </a:gradFill>
          <a:ln w="12700">
            <a:solidFill>
              <a:srgbClr val="A39E97"/>
            </a:solidFill>
            <a:miter lim="400000"/>
          </a:ln>
          <a:extLst>
            <a:ext uri="{C572A759-6A51-4108-AA02-DFA0A04FC94B}">
              <ma14:wrappingTextBoxFlag xmlns="" xmlns:ma14="http://schemas.microsoft.com/office/mac/drawingml/2011/main" val="1"/>
            </a:ext>
          </a:extLst>
        </p:spPr>
        <p:txBody>
          <a:bodyPr lIns="45718" tIns="45718" rIns="45718" bIns="45718" anchor="ctr">
            <a:spAutoFit/>
          </a:bodyPr>
          <a:lstStyle/>
          <a:p>
            <a:pPr>
              <a:defRPr sz="2000"/>
            </a:pPr>
            <a:r>
              <a:rPr dirty="0">
                <a:solidFill>
                  <a:srgbClr val="000000"/>
                </a:solidFill>
              </a:rPr>
              <a:t>Code </a:t>
            </a:r>
            <a:r>
              <a:rPr dirty="0" smtClean="0">
                <a:solidFill>
                  <a:srgbClr val="000000"/>
                </a:solidFill>
              </a:rPr>
              <a:t>repositories</a:t>
            </a:r>
            <a:endParaRPr dirty="0">
              <a:solidFill>
                <a:srgbClr val="000000"/>
              </a:solidFill>
            </a:endParaRPr>
          </a:p>
        </p:txBody>
      </p:sp>
      <p:sp>
        <p:nvSpPr>
          <p:cNvPr id="462" name="Shape 462"/>
          <p:cNvSpPr/>
          <p:nvPr/>
        </p:nvSpPr>
        <p:spPr>
          <a:xfrm>
            <a:off x="6099682" y="2924944"/>
            <a:ext cx="2283237" cy="2151924"/>
          </a:xfrm>
          <a:prstGeom prst="ellipse">
            <a:avLst/>
          </a:prstGeom>
          <a:ln w="12700">
            <a:solidFill>
              <a:srgbClr val="000000"/>
            </a:solidFill>
            <a:bevel/>
          </a:ln>
        </p:spPr>
        <p:txBody>
          <a:bodyPr lIns="45718" tIns="45718" rIns="45718" bIns="45718" anchor="ctr"/>
          <a:lstStyle/>
          <a:p>
            <a:pPr defTabSz="642915">
              <a:defRPr sz="2200" b="1">
                <a:solidFill>
                  <a:srgbClr val="000000"/>
                </a:solidFill>
                <a:latin typeface="Calibri"/>
                <a:ea typeface="Calibri"/>
                <a:cs typeface="Calibri"/>
                <a:sym typeface="Calibri"/>
              </a:defRPr>
            </a:pPr>
            <a:endParaRPr/>
          </a:p>
        </p:txBody>
      </p:sp>
      <p:pic>
        <p:nvPicPr>
          <p:cNvPr id="463" name="image3.jpg" descr="MO_Master_B1.jpg"/>
          <p:cNvPicPr>
            <a:picLocks noChangeAspect="1"/>
          </p:cNvPicPr>
          <p:nvPr/>
        </p:nvPicPr>
        <p:blipFill>
          <a:blip r:embed="rId8">
            <a:extLst/>
          </a:blip>
          <a:stretch>
            <a:fillRect/>
          </a:stretch>
        </p:blipFill>
        <p:spPr>
          <a:xfrm>
            <a:off x="7553971" y="3680742"/>
            <a:ext cx="648072" cy="481636"/>
          </a:xfrm>
          <a:prstGeom prst="rect">
            <a:avLst/>
          </a:prstGeom>
          <a:ln w="12700">
            <a:miter lim="400000"/>
          </a:ln>
        </p:spPr>
      </p:pic>
      <p:pic>
        <p:nvPicPr>
          <p:cNvPr id="464" name="image4.png" descr="nerc-logo-115.png"/>
          <p:cNvPicPr>
            <a:picLocks noChangeAspect="1"/>
          </p:cNvPicPr>
          <p:nvPr/>
        </p:nvPicPr>
        <p:blipFill>
          <a:blip r:embed="rId9">
            <a:extLst/>
          </a:blip>
          <a:stretch>
            <a:fillRect/>
          </a:stretch>
        </p:blipFill>
        <p:spPr>
          <a:xfrm>
            <a:off x="7562900" y="4220517"/>
            <a:ext cx="648072" cy="368864"/>
          </a:xfrm>
          <a:prstGeom prst="rect">
            <a:avLst/>
          </a:prstGeom>
          <a:ln w="12700">
            <a:miter lim="400000"/>
          </a:ln>
        </p:spPr>
      </p:pic>
      <p:sp>
        <p:nvSpPr>
          <p:cNvPr id="465" name="Shape 465"/>
          <p:cNvSpPr/>
          <p:nvPr/>
        </p:nvSpPr>
        <p:spPr>
          <a:xfrm>
            <a:off x="6781891" y="4509120"/>
            <a:ext cx="1008113" cy="400105"/>
          </a:xfrm>
          <a:prstGeom prst="rect">
            <a:avLst/>
          </a:prstGeom>
          <a:blipFill>
            <a:blip r:embed="rId7"/>
          </a:blipFill>
          <a:ln w="12700">
            <a:miter lim="400000"/>
          </a:ln>
          <a:effectLst>
            <a:outerShdw blurRad="50800" dist="25400" dir="5400000" rotWithShape="0">
              <a:srgbClr val="000000">
                <a:alpha val="60000"/>
              </a:srgbClr>
            </a:outerShdw>
          </a:effectLst>
          <a:extLst>
            <a:ext uri="{C572A759-6A51-4108-AA02-DFA0A04FC94B}">
              <ma14:wrappingTextBoxFlag xmlns="" xmlns:ma14="http://schemas.microsoft.com/office/mac/drawingml/2011/main" val="1"/>
            </a:ext>
          </a:extLst>
        </p:spPr>
        <p:txBody>
          <a:bodyPr lIns="45718" tIns="45718" rIns="45718" bIns="45718" anchor="ctr">
            <a:spAutoFit/>
          </a:bodyPr>
          <a:lstStyle>
            <a:lvl1pPr>
              <a:defRPr sz="2000">
                <a:solidFill>
                  <a:srgbClr val="FFFFFF"/>
                </a:solidFill>
                <a:effectLst>
                  <a:outerShdw blurRad="25400" dist="12700" dir="5400000" rotWithShape="0">
                    <a:srgbClr val="000000">
                      <a:alpha val="50000"/>
                    </a:srgbClr>
                  </a:outerShdw>
                </a:effectLst>
              </a:defRPr>
            </a:lvl1pPr>
          </a:lstStyle>
          <a:p>
            <a:r>
              <a:t>MASS</a:t>
            </a:r>
          </a:p>
        </p:txBody>
      </p:sp>
      <p:sp>
        <p:nvSpPr>
          <p:cNvPr id="466" name="Shape 466"/>
          <p:cNvSpPr/>
          <p:nvPr/>
        </p:nvSpPr>
        <p:spPr>
          <a:xfrm>
            <a:off x="6536358" y="3212976"/>
            <a:ext cx="1368153" cy="400105"/>
          </a:xfrm>
          <a:prstGeom prst="rect">
            <a:avLst/>
          </a:prstGeom>
          <a:gradFill>
            <a:gsLst>
              <a:gs pos="0">
                <a:srgbClr val="E2DAB2">
                  <a:alpha val="80000"/>
                </a:srgbClr>
              </a:gs>
              <a:gs pos="100000">
                <a:srgbClr val="E1D5AA">
                  <a:alpha val="80000"/>
                </a:srgbClr>
              </a:gs>
            </a:gsLst>
            <a:lin ang="5400000"/>
          </a:gradFill>
          <a:ln w="12700">
            <a:solidFill>
              <a:srgbClr val="A39E97"/>
            </a:solidFill>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b="1">
                <a:latin typeface="Trebuchet MS"/>
                <a:ea typeface="Trebuchet MS"/>
                <a:cs typeface="Trebuchet MS"/>
                <a:sym typeface="Trebuchet MS"/>
              </a:defRPr>
            </a:lvl1pPr>
          </a:lstStyle>
          <a:p>
            <a:pPr>
              <a:defRPr b="0">
                <a:latin typeface="Gill Sans"/>
                <a:ea typeface="Gill Sans"/>
                <a:cs typeface="Gill Sans"/>
                <a:sym typeface="Gill Sans"/>
              </a:defRPr>
            </a:pPr>
            <a:r>
              <a:rPr b="1">
                <a:latin typeface="Trebuchet MS"/>
                <a:ea typeface="Trebuchet MS"/>
                <a:cs typeface="Trebuchet MS"/>
                <a:sym typeface="Trebuchet MS"/>
              </a:rPr>
              <a:t>MONSooN</a:t>
            </a:r>
          </a:p>
        </p:txBody>
      </p:sp>
      <p:sp>
        <p:nvSpPr>
          <p:cNvPr id="467" name="Shape 467"/>
          <p:cNvSpPr/>
          <p:nvPr/>
        </p:nvSpPr>
        <p:spPr>
          <a:xfrm>
            <a:off x="6738257" y="2708920"/>
            <a:ext cx="1006085" cy="366999"/>
          </a:xfrm>
          <a:prstGeom prst="rect">
            <a:avLst/>
          </a:prstGeom>
          <a:blipFill>
            <a:blip r:embed="rId10"/>
          </a:blipFill>
          <a:ln w="12700">
            <a:miter lim="400000"/>
          </a:ln>
          <a:extLst>
            <a:ext uri="{C572A759-6A51-4108-AA02-DFA0A04FC94B}">
              <ma14:wrappingTextBoxFlag xmlns="" xmlns:ma14="http://schemas.microsoft.com/office/mac/drawingml/2011/main" val="1"/>
            </a:ext>
          </a:extLst>
        </p:spPr>
        <p:txBody>
          <a:bodyPr lIns="45718" tIns="45718" rIns="45718" bIns="45718" anchor="ctr"/>
          <a:lstStyle>
            <a:lvl1pPr>
              <a:defRPr sz="2000">
                <a:solidFill>
                  <a:srgbClr val="000000"/>
                </a:solidFill>
                <a:effectLst>
                  <a:outerShdw blurRad="25400" dist="12700" dir="5400000" rotWithShape="0">
                    <a:srgbClr val="000000">
                      <a:alpha val="50000"/>
                    </a:srgbClr>
                  </a:outerShdw>
                </a:effectLst>
              </a:defRPr>
            </a:lvl1pPr>
          </a:lstStyle>
          <a:p>
            <a:pPr>
              <a:defRPr>
                <a:solidFill>
                  <a:srgbClr val="FFFFFF"/>
                </a:solidFill>
              </a:defRPr>
            </a:pPr>
            <a:r>
              <a:rPr dirty="0">
                <a:solidFill>
                  <a:srgbClr val="000000"/>
                </a:solidFill>
              </a:rPr>
              <a:t>Lander</a:t>
            </a:r>
          </a:p>
        </p:txBody>
      </p:sp>
      <p:sp>
        <p:nvSpPr>
          <p:cNvPr id="468" name="Shape 468"/>
          <p:cNvSpPr/>
          <p:nvPr/>
        </p:nvSpPr>
        <p:spPr>
          <a:xfrm>
            <a:off x="5436096" y="2621181"/>
            <a:ext cx="1320950" cy="333868"/>
          </a:xfrm>
          <a:prstGeom prst="line">
            <a:avLst/>
          </a:prstGeom>
          <a:ln w="25400">
            <a:solidFill>
              <a:srgbClr val="4A7EBB"/>
            </a:solidFill>
            <a:bevel/>
            <a:tailEnd type="stealth"/>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69" name="Shape 469"/>
          <p:cNvSpPr/>
          <p:nvPr/>
        </p:nvSpPr>
        <p:spPr>
          <a:xfrm>
            <a:off x="4936888" y="5825381"/>
            <a:ext cx="1959571" cy="1"/>
          </a:xfrm>
          <a:prstGeom prst="line">
            <a:avLst/>
          </a:prstGeom>
          <a:ln w="25400">
            <a:solidFill>
              <a:srgbClr val="4A7EBB"/>
            </a:solidFill>
            <a:bevel/>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70" name="Shape 470"/>
          <p:cNvSpPr/>
          <p:nvPr/>
        </p:nvSpPr>
        <p:spPr>
          <a:xfrm flipV="1">
            <a:off x="7306314" y="5036766"/>
            <a:ext cx="1" cy="587002"/>
          </a:xfrm>
          <a:prstGeom prst="line">
            <a:avLst/>
          </a:prstGeom>
          <a:ln w="25400">
            <a:solidFill>
              <a:srgbClr val="4A7EBB"/>
            </a:solidFill>
            <a:bevel/>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71" name="Shape 471"/>
          <p:cNvSpPr/>
          <p:nvPr/>
        </p:nvSpPr>
        <p:spPr>
          <a:xfrm>
            <a:off x="6281705" y="5229200"/>
            <a:ext cx="2007296" cy="1475514"/>
          </a:xfrm>
          <a:prstGeom prst="ellipse">
            <a:avLst/>
          </a:prstGeom>
          <a:ln w="12700">
            <a:solidFill>
              <a:srgbClr val="000000"/>
            </a:solidFill>
            <a:bevel/>
          </a:ln>
        </p:spPr>
        <p:txBody>
          <a:bodyPr lIns="45718" tIns="45718" rIns="45718" bIns="45718" anchor="ctr"/>
          <a:lstStyle/>
          <a:p>
            <a:pPr defTabSz="642915">
              <a:defRPr sz="2200" b="1">
                <a:solidFill>
                  <a:srgbClr val="000000"/>
                </a:solidFill>
                <a:latin typeface="Calibri"/>
                <a:ea typeface="Calibri"/>
                <a:cs typeface="Calibri"/>
                <a:sym typeface="Calibri"/>
              </a:defRPr>
            </a:pPr>
            <a:endParaRPr/>
          </a:p>
        </p:txBody>
      </p:sp>
      <p:pic>
        <p:nvPicPr>
          <p:cNvPr id="472" name="image23.jpg" descr="ceda.jpeg"/>
          <p:cNvPicPr>
            <a:picLocks noChangeAspect="1"/>
          </p:cNvPicPr>
          <p:nvPr/>
        </p:nvPicPr>
        <p:blipFill>
          <a:blip r:embed="rId11">
            <a:extLst/>
          </a:blip>
          <a:stretch>
            <a:fillRect/>
          </a:stretch>
        </p:blipFill>
        <p:spPr>
          <a:xfrm>
            <a:off x="6277834" y="5949280"/>
            <a:ext cx="2016226" cy="538140"/>
          </a:xfrm>
          <a:prstGeom prst="rect">
            <a:avLst/>
          </a:prstGeom>
          <a:ln w="12700">
            <a:miter lim="400000"/>
          </a:ln>
        </p:spPr>
      </p:pic>
      <p:sp>
        <p:nvSpPr>
          <p:cNvPr id="473" name="Shape 473"/>
          <p:cNvSpPr/>
          <p:nvPr/>
        </p:nvSpPr>
        <p:spPr>
          <a:xfrm>
            <a:off x="6898684" y="5517232"/>
            <a:ext cx="1098019" cy="400105"/>
          </a:xfrm>
          <a:prstGeom prst="rect">
            <a:avLst/>
          </a:prstGeom>
          <a:gradFill>
            <a:gsLst>
              <a:gs pos="0">
                <a:srgbClr val="E2DAB2">
                  <a:alpha val="80000"/>
                </a:srgbClr>
              </a:gs>
              <a:gs pos="100000">
                <a:srgbClr val="E1D5AA">
                  <a:alpha val="80000"/>
                </a:srgbClr>
              </a:gs>
            </a:gsLst>
            <a:lin ang="5400000"/>
          </a:gradFill>
          <a:ln w="12700">
            <a:solidFill>
              <a:srgbClr val="A39E97"/>
            </a:solidFill>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2000" b="1">
                <a:solidFill>
                  <a:srgbClr val="186F4D"/>
                </a:solidFill>
                <a:latin typeface="Trebuchet MS"/>
                <a:ea typeface="Trebuchet MS"/>
                <a:cs typeface="Trebuchet MS"/>
                <a:sym typeface="Trebuchet MS"/>
              </a:defRPr>
            </a:lvl1pPr>
          </a:lstStyle>
          <a:p>
            <a:pPr>
              <a:defRPr b="0">
                <a:solidFill>
                  <a:srgbClr val="606060"/>
                </a:solidFill>
                <a:latin typeface="Gill Sans"/>
                <a:ea typeface="Gill Sans"/>
                <a:cs typeface="Gill Sans"/>
                <a:sym typeface="Gill Sans"/>
              </a:defRPr>
            </a:pPr>
            <a:r>
              <a:rPr b="1">
                <a:solidFill>
                  <a:srgbClr val="186F4D"/>
                </a:solidFill>
                <a:latin typeface="Trebuchet MS"/>
                <a:ea typeface="Trebuchet MS"/>
                <a:cs typeface="Trebuchet MS"/>
                <a:sym typeface="Trebuchet MS"/>
              </a:rPr>
              <a:t>Jasmin</a:t>
            </a:r>
          </a:p>
        </p:txBody>
      </p:sp>
      <p:sp>
        <p:nvSpPr>
          <p:cNvPr id="474" name="Shape 474"/>
          <p:cNvSpPr/>
          <p:nvPr/>
        </p:nvSpPr>
        <p:spPr>
          <a:xfrm>
            <a:off x="4410414" y="2820651"/>
            <a:ext cx="0" cy="1157504"/>
          </a:xfrm>
          <a:prstGeom prst="line">
            <a:avLst/>
          </a:prstGeom>
          <a:ln w="25400">
            <a:solidFill>
              <a:srgbClr val="4A7EBB"/>
            </a:solidFill>
            <a:bevel/>
            <a:tailEnd type="stealth"/>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75" name="Shape 475"/>
          <p:cNvSpPr/>
          <p:nvPr/>
        </p:nvSpPr>
        <p:spPr>
          <a:xfrm>
            <a:off x="6552577" y="980728"/>
            <a:ext cx="1572706" cy="1532404"/>
          </a:xfrm>
          <a:prstGeom prst="ellipse">
            <a:avLst/>
          </a:prstGeom>
          <a:ln w="12700">
            <a:solidFill>
              <a:srgbClr val="000000"/>
            </a:solidFill>
            <a:bevel/>
          </a:ln>
        </p:spPr>
        <p:txBody>
          <a:bodyPr lIns="45718" tIns="45718" rIns="45718" bIns="45718" anchor="ctr"/>
          <a:lstStyle/>
          <a:p>
            <a:pPr defTabSz="642915">
              <a:defRPr sz="2200" b="1">
                <a:solidFill>
                  <a:srgbClr val="000000"/>
                </a:solidFill>
                <a:latin typeface="Calibri"/>
                <a:ea typeface="Calibri"/>
                <a:cs typeface="Calibri"/>
                <a:sym typeface="Calibri"/>
              </a:defRPr>
            </a:pPr>
            <a:endParaRPr/>
          </a:p>
        </p:txBody>
      </p:sp>
      <p:sp>
        <p:nvSpPr>
          <p:cNvPr id="476" name="Shape 476"/>
          <p:cNvSpPr/>
          <p:nvPr/>
        </p:nvSpPr>
        <p:spPr>
          <a:xfrm>
            <a:off x="6901056" y="1124744"/>
            <a:ext cx="864096" cy="305753"/>
          </a:xfrm>
          <a:prstGeom prst="rect">
            <a:avLst/>
          </a:prstGeom>
          <a:gradFill>
            <a:gsLst>
              <a:gs pos="0">
                <a:srgbClr val="E2DAB2">
                  <a:alpha val="80000"/>
                </a:srgbClr>
              </a:gs>
              <a:gs pos="100000">
                <a:srgbClr val="E1D5AA">
                  <a:alpha val="80000"/>
                </a:srgbClr>
              </a:gs>
            </a:gsLst>
            <a:lin ang="5400000"/>
          </a:gradFill>
          <a:ln w="12700">
            <a:solidFill>
              <a:srgbClr val="A39E97"/>
            </a:solidFill>
            <a:miter lim="400000"/>
          </a:ln>
          <a:extLst>
            <a:ext uri="{C572A759-6A51-4108-AA02-DFA0A04FC94B}">
              <ma14:wrappingTextBoxFlag xmlns="" xmlns:ma14="http://schemas.microsoft.com/office/mac/drawingml/2011/main" val="1"/>
            </a:ext>
          </a:extLst>
        </p:spPr>
        <p:txBody>
          <a:bodyPr lIns="45718" tIns="45718" rIns="45718" bIns="45718"/>
          <a:lstStyle/>
          <a:p>
            <a:pPr algn="l">
              <a:defRPr sz="2000"/>
            </a:pPr>
            <a:r>
              <a:t>    </a:t>
            </a:r>
            <a:r>
              <a:rPr b="1">
                <a:latin typeface="Trebuchet MS"/>
                <a:ea typeface="Trebuchet MS"/>
                <a:cs typeface="Trebuchet MS"/>
                <a:sym typeface="Trebuchet MS"/>
              </a:rPr>
              <a:t>NOC</a:t>
            </a:r>
          </a:p>
        </p:txBody>
      </p:sp>
      <p:pic>
        <p:nvPicPr>
          <p:cNvPr id="477" name="pasted-image.png"/>
          <p:cNvPicPr>
            <a:picLocks noChangeAspect="1"/>
          </p:cNvPicPr>
          <p:nvPr/>
        </p:nvPicPr>
        <p:blipFill>
          <a:blip r:embed="rId12">
            <a:extLst/>
          </a:blip>
          <a:stretch>
            <a:fillRect/>
          </a:stretch>
        </p:blipFill>
        <p:spPr>
          <a:xfrm>
            <a:off x="7041819" y="1844824"/>
            <a:ext cx="587001" cy="587002"/>
          </a:xfrm>
          <a:prstGeom prst="rect">
            <a:avLst/>
          </a:prstGeom>
          <a:ln w="12700">
            <a:miter lim="400000"/>
          </a:ln>
        </p:spPr>
      </p:pic>
      <p:sp>
        <p:nvSpPr>
          <p:cNvPr id="478" name="Shape 478"/>
          <p:cNvSpPr/>
          <p:nvPr/>
        </p:nvSpPr>
        <p:spPr>
          <a:xfrm flipV="1">
            <a:off x="5436095" y="1897671"/>
            <a:ext cx="1140291" cy="311033"/>
          </a:xfrm>
          <a:prstGeom prst="line">
            <a:avLst/>
          </a:prstGeom>
          <a:ln w="25400">
            <a:solidFill>
              <a:srgbClr val="4A7EBB"/>
            </a:solidFill>
            <a:bevel/>
            <a:tailEnd type="stealth"/>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79" name="Shape 479"/>
          <p:cNvSpPr/>
          <p:nvPr/>
        </p:nvSpPr>
        <p:spPr>
          <a:xfrm flipH="1">
            <a:off x="2718585" y="2814208"/>
            <a:ext cx="869971" cy="1071811"/>
          </a:xfrm>
          <a:prstGeom prst="line">
            <a:avLst/>
          </a:prstGeom>
          <a:ln w="25400">
            <a:solidFill>
              <a:srgbClr val="4A7EBB"/>
            </a:solidFill>
            <a:bevel/>
            <a:tailEnd type="stealth"/>
          </a:ln>
        </p:spPr>
        <p:txBody>
          <a:bodyPr lIns="45718" tIns="45718" rIns="45718" bIns="45718"/>
          <a:lstStyle/>
          <a:p>
            <a:pPr defTabSz="321457">
              <a:defRPr sz="1600">
                <a:solidFill>
                  <a:srgbClr val="000000"/>
                </a:solidFill>
                <a:latin typeface="Helvetica"/>
                <a:ea typeface="Helvetica"/>
                <a:cs typeface="Helvetica"/>
                <a:sym typeface="Helvetica"/>
              </a:defRPr>
            </a:pPr>
            <a:endParaRPr/>
          </a:p>
        </p:txBody>
      </p:sp>
      <p:sp>
        <p:nvSpPr>
          <p:cNvPr id="480" name="Shape 480"/>
          <p:cNvSpPr/>
          <p:nvPr/>
        </p:nvSpPr>
        <p:spPr>
          <a:xfrm>
            <a:off x="1378000" y="3750513"/>
            <a:ext cx="1859268" cy="1765723"/>
          </a:xfrm>
          <a:prstGeom prst="ellipse">
            <a:avLst/>
          </a:prstGeom>
          <a:ln w="12700">
            <a:solidFill>
              <a:srgbClr val="000000"/>
            </a:solidFill>
            <a:bevel/>
          </a:ln>
        </p:spPr>
        <p:txBody>
          <a:bodyPr lIns="45718" tIns="45718" rIns="45718" bIns="45718" anchor="ctr"/>
          <a:lstStyle/>
          <a:p>
            <a:pPr defTabSz="642915">
              <a:defRPr sz="2200" b="1">
                <a:solidFill>
                  <a:srgbClr val="000000"/>
                </a:solidFill>
                <a:latin typeface="Calibri"/>
                <a:ea typeface="Calibri"/>
                <a:cs typeface="Calibri"/>
                <a:sym typeface="Calibri"/>
              </a:defRPr>
            </a:pPr>
            <a:endParaRPr/>
          </a:p>
        </p:txBody>
      </p:sp>
      <p:sp>
        <p:nvSpPr>
          <p:cNvPr id="481" name="Shape 481"/>
          <p:cNvSpPr/>
          <p:nvPr/>
        </p:nvSpPr>
        <p:spPr>
          <a:xfrm>
            <a:off x="1816721" y="3951550"/>
            <a:ext cx="1008113" cy="769437"/>
          </a:xfrm>
          <a:prstGeom prst="rect">
            <a:avLst/>
          </a:prstGeom>
          <a:gradFill>
            <a:gsLst>
              <a:gs pos="0">
                <a:srgbClr val="E2DAB2">
                  <a:alpha val="80000"/>
                </a:srgbClr>
              </a:gs>
              <a:gs pos="100000">
                <a:srgbClr val="E1D5AA">
                  <a:alpha val="80000"/>
                </a:srgbClr>
              </a:gs>
            </a:gsLst>
            <a:lin ang="5400000"/>
          </a:gradFill>
          <a:ln w="12700">
            <a:solidFill>
              <a:srgbClr val="A39E97"/>
            </a:solidFill>
            <a:miter lim="400000"/>
          </a:ln>
          <a:extLst>
            <a:ext uri="{C572A759-6A51-4108-AA02-DFA0A04FC94B}">
              <ma14:wrappingTextBoxFlag xmlns="" xmlns:ma14="http://schemas.microsoft.com/office/mac/drawingml/2011/main" val="1"/>
            </a:ext>
          </a:extLst>
        </p:spPr>
        <p:txBody>
          <a:bodyPr lIns="45718" tIns="45718" rIns="45718" bIns="45718">
            <a:spAutoFit/>
          </a:bodyPr>
          <a:lstStyle/>
          <a:p>
            <a:pPr>
              <a:defRPr sz="3000"/>
            </a:pPr>
            <a:r>
              <a:rPr sz="1400" b="1">
                <a:latin typeface="Trebuchet MS"/>
                <a:ea typeface="Trebuchet MS"/>
                <a:cs typeface="Trebuchet MS"/>
                <a:sym typeface="Trebuchet MS"/>
              </a:rPr>
              <a:t>HPC</a:t>
            </a:r>
            <a:r>
              <a:rPr b="1">
                <a:latin typeface="Trebuchet MS"/>
                <a:ea typeface="Trebuchet MS"/>
                <a:cs typeface="Trebuchet MS"/>
                <a:sym typeface="Trebuchet MS"/>
              </a:rPr>
              <a:t> </a:t>
            </a:r>
            <a:r>
              <a:rPr sz="1400" b="1">
                <a:latin typeface="Trebuchet MS"/>
                <a:ea typeface="Trebuchet MS"/>
                <a:cs typeface="Trebuchet MS"/>
                <a:sym typeface="Trebuchet MS"/>
              </a:rPr>
              <a:t>Wales</a:t>
            </a:r>
          </a:p>
        </p:txBody>
      </p:sp>
      <p:pic>
        <p:nvPicPr>
          <p:cNvPr id="482" name="image22.png" descr="HPCWalesLogo.png"/>
          <p:cNvPicPr>
            <a:picLocks noChangeAspect="1"/>
          </p:cNvPicPr>
          <p:nvPr/>
        </p:nvPicPr>
        <p:blipFill>
          <a:blip r:embed="rId13">
            <a:extLst/>
          </a:blip>
          <a:stretch>
            <a:fillRect/>
          </a:stretch>
        </p:blipFill>
        <p:spPr>
          <a:xfrm>
            <a:off x="1818459" y="4922539"/>
            <a:ext cx="1008113" cy="396557"/>
          </a:xfrm>
          <a:prstGeom prst="rect">
            <a:avLst/>
          </a:prstGeom>
          <a:ln w="12700">
            <a:miter lim="400000"/>
          </a:ln>
        </p:spPr>
      </p:pic>
      <p:sp>
        <p:nvSpPr>
          <p:cNvPr id="483" name="Shape 483"/>
          <p:cNvSpPr/>
          <p:nvPr/>
        </p:nvSpPr>
        <p:spPr>
          <a:xfrm>
            <a:off x="1821186" y="4430377"/>
            <a:ext cx="1008113" cy="400105"/>
          </a:xfrm>
          <a:prstGeom prst="rect">
            <a:avLst/>
          </a:prstGeom>
          <a:blipFill>
            <a:blip r:embed="rId10"/>
          </a:blip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b="1">
                <a:solidFill>
                  <a:srgbClr val="FFFFFF"/>
                </a:solidFill>
                <a:effectLst>
                  <a:outerShdw blurRad="25400" dist="12700" dir="5400000" rotWithShape="0">
                    <a:srgbClr val="000000">
                      <a:alpha val="50000"/>
                    </a:srgbClr>
                  </a:outerShdw>
                </a:effectLst>
                <a:latin typeface="Trebuchet MS"/>
                <a:ea typeface="Trebuchet MS"/>
                <a:cs typeface="Trebuchet MS"/>
                <a:sym typeface="Trebuchet MS"/>
              </a:defRPr>
            </a:lvl1pPr>
          </a:lstStyle>
          <a:p>
            <a:r>
              <a:t>Fujitsu</a:t>
            </a:r>
          </a:p>
        </p:txBody>
      </p:sp>
      <p:sp>
        <p:nvSpPr>
          <p:cNvPr id="484" name="Shape 484"/>
          <p:cNvSpPr/>
          <p:nvPr/>
        </p:nvSpPr>
        <p:spPr>
          <a:xfrm>
            <a:off x="1011746" y="2765403"/>
            <a:ext cx="1008113" cy="400105"/>
          </a:xfrm>
          <a:prstGeom prst="rect">
            <a:avLst/>
          </a:prstGeom>
          <a:blipFill>
            <a:blip r:embed="rId10"/>
          </a:blip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b="1">
                <a:solidFill>
                  <a:srgbClr val="FFFFFF"/>
                </a:solidFill>
                <a:effectLst>
                  <a:outerShdw blurRad="25400" dist="12700" dir="5400000" rotWithShape="0">
                    <a:srgbClr val="000000">
                      <a:alpha val="50000"/>
                    </a:srgbClr>
                  </a:outerShdw>
                </a:effectLst>
                <a:latin typeface="Trebuchet MS"/>
                <a:ea typeface="Trebuchet MS"/>
                <a:cs typeface="Trebuchet MS"/>
                <a:sym typeface="Trebuchet MS"/>
              </a:defRPr>
            </a:lvl1pPr>
          </a:lstStyle>
          <a:p>
            <a:r>
              <a:t>SGI</a:t>
            </a:r>
          </a:p>
        </p:txBody>
      </p:sp>
      <p:sp>
        <p:nvSpPr>
          <p:cNvPr id="485" name="Shape 485"/>
          <p:cNvSpPr/>
          <p:nvPr/>
        </p:nvSpPr>
        <p:spPr>
          <a:xfrm>
            <a:off x="6621753" y="1484784"/>
            <a:ext cx="1667248" cy="400105"/>
          </a:xfrm>
          <a:prstGeom prst="rect">
            <a:avLst/>
          </a:prstGeom>
          <a:blipFill>
            <a:blip r:embed="rId10"/>
          </a:blipFill>
          <a:ln w="12700">
            <a:miter lim="400000"/>
          </a:ln>
          <a:extLst>
            <a:ext uri="{C572A759-6A51-4108-AA02-DFA0A04FC94B}">
              <ma14:wrappingTextBoxFlag xmlns="" xmlns:ma14="http://schemas.microsoft.com/office/mac/drawingml/2011/main" val="1"/>
            </a:ext>
          </a:extLst>
        </p:spPr>
        <p:txBody>
          <a:bodyPr wrap="square" lIns="45718" tIns="45718" rIns="45718" bIns="45718">
            <a:spAutoFit/>
          </a:bodyPr>
          <a:lstStyle>
            <a:lvl1pPr>
              <a:defRPr sz="2000" b="1">
                <a:solidFill>
                  <a:srgbClr val="FFFFFF"/>
                </a:solidFill>
                <a:effectLst>
                  <a:outerShdw blurRad="25400" dist="12700" dir="5400000" rotWithShape="0">
                    <a:srgbClr val="000000">
                      <a:alpha val="50000"/>
                    </a:srgbClr>
                  </a:outerShdw>
                </a:effectLst>
                <a:latin typeface="Trebuchet MS"/>
                <a:ea typeface="Trebuchet MS"/>
                <a:cs typeface="Trebuchet MS"/>
                <a:sym typeface="Trebuchet MS"/>
              </a:defRPr>
            </a:lvl1pPr>
          </a:lstStyle>
          <a:p>
            <a:r>
              <a:t>Clustervision</a:t>
            </a:r>
          </a:p>
        </p:txBody>
      </p:sp>
      <p:sp>
        <p:nvSpPr>
          <p:cNvPr id="486" name="Shape 486"/>
          <p:cNvSpPr/>
          <p:nvPr/>
        </p:nvSpPr>
        <p:spPr>
          <a:xfrm>
            <a:off x="6177715" y="3789040"/>
            <a:ext cx="1327200" cy="707882"/>
          </a:xfrm>
          <a:prstGeom prst="rect">
            <a:avLst/>
          </a:prstGeom>
          <a:blipFill>
            <a:blip r:embed="rId10"/>
          </a:blip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b="1">
                <a:solidFill>
                  <a:srgbClr val="FFFFFF"/>
                </a:solidFill>
                <a:effectLst>
                  <a:outerShdw blurRad="25400" dist="12700" dir="5400000" rotWithShape="0">
                    <a:srgbClr val="000000">
                      <a:alpha val="50000"/>
                    </a:srgbClr>
                  </a:outerShdw>
                </a:effectLst>
                <a:latin typeface="Trebuchet MS"/>
                <a:ea typeface="Trebuchet MS"/>
                <a:cs typeface="Trebuchet MS"/>
                <a:sym typeface="Trebuchet MS"/>
              </a:defRPr>
            </a:lvl1pPr>
          </a:lstStyle>
          <a:p>
            <a:r>
              <a:t>IBM Power 775</a:t>
            </a:r>
          </a:p>
        </p:txBody>
      </p:sp>
      <p:sp>
        <p:nvSpPr>
          <p:cNvPr id="487" name="Shape 487"/>
          <p:cNvSpPr/>
          <p:nvPr/>
        </p:nvSpPr>
        <p:spPr>
          <a:xfrm>
            <a:off x="3804854" y="4547285"/>
            <a:ext cx="1327200" cy="400105"/>
          </a:xfrm>
          <a:prstGeom prst="rect">
            <a:avLst/>
          </a:prstGeom>
          <a:blipFill>
            <a:blip r:embed="rId10"/>
          </a:blipFill>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2000" b="1">
                <a:solidFill>
                  <a:srgbClr val="FFFFFF"/>
                </a:solidFill>
                <a:effectLst>
                  <a:outerShdw blurRad="25400" dist="12700" dir="5400000" rotWithShape="0">
                    <a:srgbClr val="000000">
                      <a:alpha val="50000"/>
                    </a:srgbClr>
                  </a:outerShdw>
                </a:effectLst>
                <a:latin typeface="Trebuchet MS"/>
                <a:ea typeface="Trebuchet MS"/>
                <a:cs typeface="Trebuchet MS"/>
                <a:sym typeface="Trebuchet MS"/>
              </a:defRPr>
            </a:lvl1pPr>
          </a:lstStyle>
          <a:p>
            <a:r>
              <a:t>Cray XC30</a:t>
            </a:r>
          </a:p>
        </p:txBody>
      </p:sp>
      <p:pic>
        <p:nvPicPr>
          <p:cNvPr id="489" name="epcc-logo.png"/>
          <p:cNvPicPr>
            <a:picLocks noChangeAspect="1"/>
          </p:cNvPicPr>
          <p:nvPr/>
        </p:nvPicPr>
        <p:blipFill>
          <a:blip r:embed="rId14">
            <a:extLst/>
          </a:blip>
          <a:stretch>
            <a:fillRect/>
          </a:stretch>
        </p:blipFill>
        <p:spPr>
          <a:xfrm>
            <a:off x="3387579" y="4931142"/>
            <a:ext cx="954054" cy="273353"/>
          </a:xfrm>
          <a:prstGeom prst="rect">
            <a:avLst/>
          </a:prstGeom>
          <a:ln w="12700">
            <a:miter lim="400000"/>
          </a:ln>
        </p:spPr>
      </p:pic>
      <p:pic>
        <p:nvPicPr>
          <p:cNvPr id="490" name="image4.png" descr="nerc-logo-115.png"/>
          <p:cNvPicPr>
            <a:picLocks noChangeAspect="1"/>
          </p:cNvPicPr>
          <p:nvPr/>
        </p:nvPicPr>
        <p:blipFill>
          <a:blip r:embed="rId9">
            <a:extLst/>
          </a:blip>
          <a:stretch>
            <a:fillRect/>
          </a:stretch>
        </p:blipFill>
        <p:spPr>
          <a:xfrm>
            <a:off x="4577207" y="5060066"/>
            <a:ext cx="648073" cy="368864"/>
          </a:xfrm>
          <a:prstGeom prst="rect">
            <a:avLst/>
          </a:prstGeom>
          <a:ln w="12700">
            <a:miter lim="400000"/>
          </a:ln>
        </p:spPr>
      </p:pic>
      <p:pic>
        <p:nvPicPr>
          <p:cNvPr id="491" name="EPSRC.jpg"/>
          <p:cNvPicPr>
            <a:picLocks noChangeAspect="1"/>
          </p:cNvPicPr>
          <p:nvPr/>
        </p:nvPicPr>
        <p:blipFill>
          <a:blip r:embed="rId15">
            <a:extLst/>
          </a:blip>
          <a:stretch>
            <a:fillRect/>
          </a:stretch>
        </p:blipFill>
        <p:spPr>
          <a:xfrm>
            <a:off x="3588556" y="5252106"/>
            <a:ext cx="565995" cy="411045"/>
          </a:xfrm>
          <a:prstGeom prst="rect">
            <a:avLst/>
          </a:prstGeom>
          <a:ln w="12700">
            <a:miter lim="400000"/>
          </a:ln>
        </p:spPr>
      </p:pic>
      <p:sp>
        <p:nvSpPr>
          <p:cNvPr id="445" name="Shape 445"/>
          <p:cNvSpPr/>
          <p:nvPr/>
        </p:nvSpPr>
        <p:spPr>
          <a:xfrm>
            <a:off x="2699792" y="980728"/>
            <a:ext cx="3324877" cy="1840376"/>
          </a:xfrm>
          <a:prstGeom prst="ellipse">
            <a:avLst/>
          </a:prstGeom>
          <a:ln w="12700">
            <a:solidFill>
              <a:srgbClr val="000000"/>
            </a:solidFill>
            <a:bevel/>
          </a:ln>
        </p:spPr>
        <p:txBody>
          <a:bodyPr lIns="45718" tIns="45718" rIns="45718" bIns="45718" anchor="ctr"/>
          <a:lstStyle/>
          <a:p>
            <a:pPr defTabSz="642915">
              <a:defRPr sz="2400" b="1">
                <a:solidFill>
                  <a:srgbClr val="000000"/>
                </a:solidFill>
                <a:latin typeface="Calibri"/>
                <a:ea typeface="Calibri"/>
                <a:cs typeface="Calibri"/>
                <a:sym typeface="Calibri"/>
              </a:defRPr>
            </a:pPr>
            <a:endParaRPr/>
          </a:p>
        </p:txBody>
      </p:sp>
      <p:sp>
        <p:nvSpPr>
          <p:cNvPr id="2" name="TextBox 1"/>
          <p:cNvSpPr txBox="1"/>
          <p:nvPr/>
        </p:nvSpPr>
        <p:spPr>
          <a:xfrm>
            <a:off x="3871553" y="980728"/>
            <a:ext cx="1360674" cy="461665"/>
          </a:xfrm>
          <a:prstGeom prst="rect">
            <a:avLst/>
          </a:prstGeom>
          <a:noFill/>
        </p:spPr>
        <p:txBody>
          <a:bodyPr wrap="square" rtlCol="0">
            <a:spAutoFit/>
          </a:bodyPr>
          <a:lstStyle/>
          <a:p>
            <a:r>
              <a:rPr lang="en-GB" sz="2400" b="1" dirty="0" smtClean="0">
                <a:solidFill>
                  <a:srgbClr val="00B050"/>
                </a:solidFill>
              </a:rPr>
              <a:t>PUMA</a:t>
            </a:r>
            <a:endParaRPr lang="en-GB" sz="2400" b="1" dirty="0">
              <a:solidFill>
                <a:srgbClr val="00B050"/>
              </a:solidFill>
            </a:endParaRPr>
          </a:p>
        </p:txBody>
      </p:sp>
    </p:spTree>
    <p:extLst>
      <p:ext uri="{BB962C8B-B14F-4D97-AF65-F5344CB8AC3E}">
        <p14:creationId xmlns:p14="http://schemas.microsoft.com/office/powerpoint/2010/main" val="2032019055"/>
      </p:ext>
    </p:extLst>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KRI PowerPoint Template" id="{5A76CAC8-1372-4A71-B6CF-110492D97CC5}" vid="{3820CB05-24E3-4464-A123-B07520D6211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1163</TotalTime>
  <Words>2311</Words>
  <Application>Microsoft Office PowerPoint</Application>
  <PresentationFormat>On-screen Show (4:3)</PresentationFormat>
  <Paragraphs>299</Paragraphs>
  <Slides>26</Slides>
  <Notes>11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26</vt:i4>
      </vt:variant>
    </vt:vector>
  </HeadingPairs>
  <TitlesOfParts>
    <vt:vector size="42" baseType="lpstr">
      <vt:lpstr>ＭＳ Ｐゴシック</vt:lpstr>
      <vt:lpstr>Arial</vt:lpstr>
      <vt:lpstr>Arial Black</vt:lpstr>
      <vt:lpstr>Arial Rounded MT Bold</vt:lpstr>
      <vt:lpstr>Calibri</vt:lpstr>
      <vt:lpstr>Calibri Light</vt:lpstr>
      <vt:lpstr>DejaVu Sans</vt:lpstr>
      <vt:lpstr>Helvetica</vt:lpstr>
      <vt:lpstr>Lucida Grande</vt:lpstr>
      <vt:lpstr>StarSymbol</vt:lpstr>
      <vt:lpstr>Times New Roman</vt:lpstr>
      <vt:lpstr>Trebuchet MS</vt:lpstr>
      <vt:lpstr>Verdana</vt:lpstr>
      <vt:lpstr>ヒラギノ角ゴ Pro W3</vt:lpstr>
      <vt:lpstr>Office Theme</vt:lpstr>
      <vt:lpstr>1_Custom Design</vt:lpstr>
      <vt:lpstr>NCAS, CEDA and JASMIN: AN OVERVIEW</vt:lpstr>
      <vt:lpstr>PowerPoint Presentation</vt:lpstr>
      <vt:lpstr>PowerPoint Presentation</vt:lpstr>
      <vt:lpstr>PowerPoint Presentation</vt:lpstr>
      <vt:lpstr>PowerPoint Presentation</vt:lpstr>
      <vt:lpstr>Climate Modelling</vt:lpstr>
      <vt:lpstr>PARALLEL Implementation</vt:lpstr>
      <vt:lpstr>Global Models</vt:lpstr>
      <vt:lpstr>NCAS supported MACHINES</vt:lpstr>
      <vt:lpstr>PowerPoint Presentation</vt:lpstr>
      <vt:lpstr>NERC Data Centres</vt:lpstr>
      <vt:lpstr>CEDA Data Centres</vt:lpstr>
      <vt:lpstr>CEDA Archive (July 2018)</vt:lpstr>
      <vt:lpstr>PowerPoint Presentation</vt:lpstr>
      <vt:lpstr>What is the role of CEDA?</vt:lpstr>
      <vt:lpstr>PowerPoint Presentation</vt:lpstr>
      <vt:lpstr>PowerPoint Presentation</vt:lpstr>
      <vt:lpstr>PowerPoint Presentation</vt:lpstr>
      <vt:lpstr>Hosted by STFC Scientific Computing Department</vt:lpstr>
      <vt:lpstr>Processing big data: the issues</vt:lpstr>
      <vt:lpstr>~150 Science projects on JASMIN to date</vt:lpstr>
      <vt:lpstr>JASMIN in pictures</vt:lpstr>
      <vt:lpstr>PowerPoint Presentation</vt:lpstr>
      <vt:lpstr>PowerPoint Presentation</vt:lpstr>
      <vt:lpstr>The “JASMIN Analysis Platform”: a re-usable, re-deployable bundle of common tools</vt:lpstr>
      <vt:lpstr>Further Information</vt:lpstr>
    </vt:vector>
  </TitlesOfParts>
  <Company>STFC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NCAS, CEDA and JASMIN: AN OVERVIEW</dc:title>
  <dc:creator>jap34</dc:creator>
  <cp:lastModifiedBy>Pamment, JA (Alison) Ms</cp:lastModifiedBy>
  <cp:revision>100</cp:revision>
  <dcterms:created xsi:type="dcterms:W3CDTF">2016-04-11T17:51:38Z</dcterms:created>
  <dcterms:modified xsi:type="dcterms:W3CDTF">2018-10-31T17:01:03Z</dcterms:modified>
</cp:coreProperties>
</file>